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Lst>
  <p:sldSz cy="6858000" cx="9144000"/>
  <p:notesSz cx="7315200" cy="9601200"/>
  <p:embeddedFontLst>
    <p:embeddedFont>
      <p:font typeface="Roboto"/>
      <p:regular r:id="rId135"/>
      <p:bold r:id="rId136"/>
      <p:italic r:id="rId137"/>
      <p:boldItalic r:id="rId138"/>
    </p:embeddedFont>
    <p:embeddedFont>
      <p:font typeface="Roboto Mono"/>
      <p:regular r:id="rId139"/>
      <p:bold r:id="rId140"/>
      <p:italic r:id="rId141"/>
      <p:boldItalic r:id="rId1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026">
          <p15:clr>
            <a:srgbClr val="A4A3A4"/>
          </p15:clr>
        </p15:guide>
        <p15:guide id="2" pos="2160">
          <p15:clr>
            <a:srgbClr val="A4A3A4"/>
          </p15:clr>
        </p15:guide>
        <p15:guide id="3" orient="horz" pos="3125">
          <p15:clr>
            <a:srgbClr val="000000"/>
          </p15:clr>
        </p15:guide>
        <p15:guide id="4" pos="2304">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784409E-6E2A-4E8D-9BF2-6A112C342544}">
  <a:tblStyle styleId="{7784409E-6E2A-4E8D-9BF2-6A112C342544}"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F5E6"/>
          </a:solidFill>
        </a:fill>
      </a:tcStyle>
    </a:wholeTbl>
    <a:band1H>
      <a:tcTxStyle b="off" i="off"/>
      <a:tcStyle>
        <a:fill>
          <a:solidFill>
            <a:srgbClr val="DCEACA"/>
          </a:solidFill>
        </a:fill>
      </a:tcStyle>
    </a:band1H>
    <a:band2H>
      <a:tcTxStyle b="off" i="off"/>
    </a:band2H>
    <a:band1V>
      <a:tcTxStyle b="off" i="off"/>
      <a:tcStyle>
        <a:fill>
          <a:solidFill>
            <a:srgbClr val="DCEAC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026" orient="horz"/>
        <p:guide pos="2160"/>
        <p:guide pos="3125"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42" Type="http://schemas.openxmlformats.org/officeDocument/2006/relationships/font" Target="fonts/RobotoMono-boldItalic.fntdata"/><Relationship Id="rId141" Type="http://schemas.openxmlformats.org/officeDocument/2006/relationships/font" Target="fonts/RobotoMono-italic.fntdata"/><Relationship Id="rId140" Type="http://schemas.openxmlformats.org/officeDocument/2006/relationships/font" Target="fonts/RobotoMon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RobotoMono-regular.fntdata"/><Relationship Id="rId138" Type="http://schemas.openxmlformats.org/officeDocument/2006/relationships/font" Target="fonts/Roboto-boldItalic.fntdata"/><Relationship Id="rId137" Type="http://schemas.openxmlformats.org/officeDocument/2006/relationships/font" Target="fonts/Roboto-italic.fntdata"/><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font" Target="fonts/Roboto-bold.fntdata"/><Relationship Id="rId135" Type="http://schemas.openxmlformats.org/officeDocument/2006/relationships/font" Target="fonts/Roboto-regular.fntdata"/><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31500" y="4560550"/>
            <a:ext cx="5852150" cy="4320525"/>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elseyhightower/oscon-2017-kubernetes-tutorial/blob/master/labs/04-tutorial-secrets.md" TargetMode="External"/><Relationship Id="rId3" Type="http://schemas.openxmlformats.org/officeDocument/2006/relationships/hyperlink" Target="https://github.com/kelseyhightower/oscon-2017-kubernetes-tutorial/blob/master/labs/05-challege-secrets.md"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wittrock.github.io/docs/user-guide/configmap/" TargetMode="External"/><Relationship Id="rId3" Type="http://schemas.openxmlformats.org/officeDocument/2006/relationships/hyperlink" Target="http://pwittrock.github.io/docs/user-guide/configmap/configmap.yaml" TargetMode="Externa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blog/517-unicorn" TargetMode="External"/><Relationship Id="rId3" Type="http://schemas.openxmlformats.org/officeDocument/2006/relationships/hyperlink" Target="http://godrb.com/" TargetMode="External"/><Relationship Id="rId4" Type="http://schemas.openxmlformats.org/officeDocument/2006/relationships/hyperlink" Target="https://githubengineering.com/deploying-branches-to-github-com/" TargetMode="External"/><Relationship Id="rId5" Type="http://schemas.openxmlformats.org/officeDocument/2006/relationships/hyperlink" Target="https://github.com/blog/470-deployment-script-spring-cleaning" TargetMode="External"/><Relationship Id="rId6" Type="http://schemas.openxmlformats.org/officeDocument/2006/relationships/hyperlink" Target="https://githubengineering.com/githubs-metal-cloud/"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hashicorp/terraform" TargetMode="External"/><Relationship Id="rId3" Type="http://schemas.openxmlformats.org/officeDocument/2006/relationships/hyperlink" Target="https://github.com/kubernetes/kops" TargetMode="External"/><Relationship Id="rId4" Type="http://schemas.openxmlformats.org/officeDocument/2006/relationships/hyperlink" Target="https://github.com/bhuga/hubot-chatops-rpc"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vns.ca/blog/2016/12/22/container-networking/" TargetMode="External"/><Relationship Id="rId3" Type="http://schemas.openxmlformats.org/officeDocument/2006/relationships/hyperlink" Target="https://www.projectcalico.org/" TargetMode="External"/><Relationship Id="rId4" Type="http://schemas.openxmlformats.org/officeDocument/2006/relationships/hyperlink" Target="https://github.com/kelseyhightower" TargetMode="External"/><Relationship Id="rId5" Type="http://schemas.openxmlformats.org/officeDocument/2006/relationships/hyperlink" Target="https://github.com/kelseyhightower/kubernetes-the-hard-way" TargetMode="External"/><Relationship Id="rId6" Type="http://schemas.openxmlformats.org/officeDocument/2006/relationships/hyperlink" Target="https://githubengineering.com/introducing-glb/"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etymonline.com/index.php?term=cybernetics"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ubernetes/kubernetes/blob/master/examples/simple-nginx.md" TargetMode="External"/><Relationship Id="rId3" Type="http://schemas.openxmlformats.org/officeDocument/2006/relationships/hyperlink" Target="https://github.com/kubernetes/kubernetes/blob/master/examples/simple-nginx.md"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gravitational/workshop/blob/master/k8s101.md" TargetMode="External"/><Relationship Id="rId3" Type="http://schemas.openxmlformats.org/officeDocument/2006/relationships/hyperlink" Target="https://github.com/gravitational/workshop.git"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tutorials/stateful-application/mysql-wordpress-persistent-volume/"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1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0:notes"/>
          <p:cNvSpPr txBox="1"/>
          <p:nvPr/>
        </p:nvSpPr>
        <p:spPr>
          <a:xfrm>
            <a:off x="695895" y="4762750"/>
            <a:ext cx="5966162" cy="49801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https://www.bloomberg.com/features/2017-kubernetes/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2" name="Google Shape;262;p1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p9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p99:notes"/>
          <p:cNvSpPr txBox="1"/>
          <p:nvPr/>
        </p:nvSpPr>
        <p:spPr>
          <a:xfrm>
            <a:off x="657013" y="4773881"/>
            <a:ext cx="6072971" cy="119940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Print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Kubectl logs logme</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Stream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Kubectl logs –f logme</a:t>
            </a:r>
            <a:endParaRPr b="0" i="0" sz="1200" u="none" cap="none" strike="noStrike">
              <a:solidFill>
                <a:schemeClr val="dk1"/>
              </a:solidFill>
              <a:latin typeface="Calibri"/>
              <a:ea typeface="Calibri"/>
              <a:cs typeface="Calibri"/>
              <a:sym typeface="Calibri"/>
            </a:endParaRPr>
          </a:p>
        </p:txBody>
      </p:sp>
      <p:sp>
        <p:nvSpPr>
          <p:cNvPr id="942" name="Google Shape;942;p9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p10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p101:notes"/>
          <p:cNvSpPr txBox="1"/>
          <p:nvPr/>
        </p:nvSpPr>
        <p:spPr>
          <a:xfrm>
            <a:off x="123463" y="4710502"/>
            <a:ext cx="6975676" cy="480757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Create a loging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1. kubectl create -f https://raw.githubusercontent.com/mhausenblas/kbe/master/specs/logging/pod.yaml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Grab the last few lines of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2. kubectl logs --tail=5 logme -c gen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Grab a stream of the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3. kubectl logs -f --since=10s logme -c gen</a:t>
            </a:r>
            <a:endParaRPr b="0" i="0" sz="1400" u="none" cap="none" strike="noStrike">
              <a:solidFill>
                <a:srgbClr val="000000"/>
              </a:solidFill>
              <a:latin typeface="Arial"/>
              <a:ea typeface="Arial"/>
              <a:cs typeface="Arial"/>
              <a:sym typeface="Arial"/>
            </a:endParaRPr>
          </a:p>
          <a:p>
            <a:pPr indent="-175867" lvl="0" marL="239367"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Clean 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4. kubectl delete -f https://raw.githubusercontent.com/mhausenblas/kbe/master/specs/logging/pod.yaml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Now launch a container that performs an action and then exits. Give it a minute or so to close out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5. kubectl create -f https://raw.githubusercontent.com/mhausenblas/kbe/master/specs/logging/oneshotpod.yaml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Now output the logs of this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6. kubectl logs -p oneshot -c gen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Clean 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7. kubectl delete -f https://raw.githubusercontent.com/mhausenblas/kbe/master/specs/logging/oneshotpod.yaml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http://kubernetesbyexample.com/logging/</a:t>
            </a:r>
            <a:endParaRPr b="0" i="0" sz="1400" u="none" cap="none" strike="noStrike">
              <a:solidFill>
                <a:srgbClr val="000000"/>
              </a:solidFill>
              <a:latin typeface="Arial"/>
              <a:ea typeface="Arial"/>
              <a:cs typeface="Arial"/>
              <a:sym typeface="Arial"/>
            </a:endParaRPr>
          </a:p>
        </p:txBody>
      </p:sp>
      <p:sp>
        <p:nvSpPr>
          <p:cNvPr id="952" name="Google Shape;952;p101: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p10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0" name="Google Shape;960;p103:notes"/>
          <p:cNvSpPr txBox="1"/>
          <p:nvPr>
            <p:ph idx="1" type="body"/>
          </p:nvPr>
        </p:nvSpPr>
        <p:spPr>
          <a:xfrm>
            <a:off x="700276" y="4782072"/>
            <a:ext cx="5982300" cy="52619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p10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7" name="Google Shape;967;p104:notes"/>
          <p:cNvSpPr txBox="1"/>
          <p:nvPr/>
        </p:nvSpPr>
        <p:spPr>
          <a:xfrm>
            <a:off x="700276" y="4722700"/>
            <a:ext cx="5982208" cy="54994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
        <p:nvSpPr>
          <p:cNvPr id="968" name="Google Shape;968;p104: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p10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5" name="Google Shape;975;p105:notes"/>
          <p:cNvSpPr txBox="1"/>
          <p:nvPr/>
        </p:nvSpPr>
        <p:spPr>
          <a:xfrm>
            <a:off x="700276" y="4698951"/>
            <a:ext cx="5982300" cy="58557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
        <p:nvSpPr>
          <p:cNvPr id="976" name="Google Shape;976;p105: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Google Shape;984;p10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5" name="Google Shape;985;p10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p10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4" name="Google Shape;994;p107:notes"/>
          <p:cNvSpPr txBox="1"/>
          <p:nvPr/>
        </p:nvSpPr>
        <p:spPr>
          <a:xfrm>
            <a:off x="657013" y="4722858"/>
            <a:ext cx="6133468" cy="449239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Get default namespaces</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1. kubectl get ns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Create a ‘test’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2. kubectl create -f https://raw.githubusercontent.com/mhausenblas/kbe/master/specs/ns/ns.yaml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Recheck namespaces and observe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3. kubectl get 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Now create a pod in this new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4. kubectl create --namespace=test -f https://raw.githubusercontent.com/mhausenblas/kbe/master/specs/ns/pod.yaml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Check pods in this new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5. kubectl get pods --namespace=test</a:t>
            </a:r>
            <a:endParaRPr b="0" i="0" sz="1200" u="none" cap="none" strike="noStrike">
              <a:solidFill>
                <a:schemeClr val="dk1"/>
              </a:solidFill>
              <a:latin typeface="Calibri"/>
              <a:ea typeface="Calibri"/>
              <a:cs typeface="Calibri"/>
              <a:sym typeface="Calibri"/>
            </a:endParaRPr>
          </a:p>
        </p:txBody>
      </p:sp>
      <p:sp>
        <p:nvSpPr>
          <p:cNvPr id="995" name="Google Shape;995;p10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p10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2" name="Google Shape;1002;p108:notes"/>
          <p:cNvSpPr txBox="1"/>
          <p:nvPr/>
        </p:nvSpPr>
        <p:spPr>
          <a:xfrm>
            <a:off x="657013" y="4746682"/>
            <a:ext cx="6072971" cy="107223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https://developer.ibm.com/recipes/tutorials/use-kubernetes-secrets-to-make-your-app-portable-across-clouds/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03" name="Google Shape;1003;p108: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Google Shape;1011;p10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2" name="Google Shape;1012;p109:notes"/>
          <p:cNvSpPr txBox="1"/>
          <p:nvPr/>
        </p:nvSpPr>
        <p:spPr>
          <a:xfrm>
            <a:off x="657013" y="4702629"/>
            <a:ext cx="6133468" cy="386851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http://kubernetesbyexample.com/secrets/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300" u="none" cap="none" strike="noStrike">
                <a:solidFill>
                  <a:schemeClr val="dk1"/>
                </a:solidFill>
                <a:latin typeface="Calibri"/>
                <a:ea typeface="Calibri"/>
                <a:cs typeface="Calibri"/>
                <a:sym typeface="Calibri"/>
              </a:rPr>
              <a:t>1. echo</a:t>
            </a:r>
            <a:r>
              <a:rPr b="0" i="0" lang="en-US" sz="1300" u="none" cap="none" strike="noStrike">
                <a:solidFill>
                  <a:schemeClr val="dk1"/>
                </a:solidFill>
                <a:latin typeface="Calibri"/>
                <a:ea typeface="Calibri"/>
                <a:cs typeface="Calibri"/>
                <a:sym typeface="Calibri"/>
              </a:rPr>
              <a:t> -n "A19fh68B001j" &gt; ./apikey.txt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2. </a:t>
            </a:r>
            <a:r>
              <a:rPr b="0" i="0" lang="en-US" sz="1300" u="none" cap="none" strike="noStrike">
                <a:solidFill>
                  <a:schemeClr val="dk1"/>
                </a:solidFill>
                <a:latin typeface="Calibri"/>
                <a:ea typeface="Calibri"/>
                <a:cs typeface="Calibri"/>
                <a:sym typeface="Calibri"/>
              </a:rPr>
              <a:t>kubectl create secret generic apikey --from-file=./apikey.txt</a:t>
            </a:r>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3. kubectl describe secrets/apikey</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4. kubectl create -f https://raw.githubusercontent.com/mhausenblas/kbe/master/specs/secrets/pod.yaml</a:t>
            </a:r>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5. kubectl exec consumesec -c shell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6. mount | grep apikey</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7. cat /tmp/apikey/apikey.txt</a:t>
            </a:r>
            <a:endParaRPr b="0" i="0" sz="1200" u="none" cap="none" strike="noStrike">
              <a:solidFill>
                <a:schemeClr val="dk1"/>
              </a:solidFill>
              <a:latin typeface="Calibri"/>
              <a:ea typeface="Calibri"/>
              <a:cs typeface="Calibri"/>
              <a:sym typeface="Calibri"/>
            </a:endParaRPr>
          </a:p>
        </p:txBody>
      </p:sp>
      <p:sp>
        <p:nvSpPr>
          <p:cNvPr id="1013" name="Google Shape;1013;p10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g580858bf8d_0_601: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20" name="Google Shape;1020;g580858bf8d_0_601:notes"/>
          <p:cNvSpPr txBox="1"/>
          <p:nvPr>
            <p:ph idx="1" type="body"/>
          </p:nvPr>
        </p:nvSpPr>
        <p:spPr>
          <a:xfrm>
            <a:off x="672862" y="4957793"/>
            <a:ext cx="6027900" cy="3737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Tutorial:  </a:t>
            </a:r>
            <a:r>
              <a:rPr lang="en-US" sz="1200" u="sng">
                <a:solidFill>
                  <a:schemeClr val="hlink"/>
                </a:solidFill>
                <a:latin typeface="Calibri"/>
                <a:ea typeface="Calibri"/>
                <a:cs typeface="Calibri"/>
                <a:sym typeface="Calibri"/>
                <a:hlinkClick r:id="rId2"/>
              </a:rPr>
              <a:t>https://github.com/kelseyhightower/oscon-2017-kubernetes-tutorial/blob/master/labs/04-tutorial-secrets.md</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Optional Challenge:  </a:t>
            </a:r>
            <a:r>
              <a:rPr lang="en-US" sz="1200" u="sng">
                <a:solidFill>
                  <a:schemeClr val="hlink"/>
                </a:solidFill>
                <a:latin typeface="Calibri"/>
                <a:ea typeface="Calibri"/>
                <a:cs typeface="Calibri"/>
                <a:sym typeface="Calibri"/>
                <a:hlinkClick r:id="rId3"/>
              </a:rPr>
              <a:t>https://github.com/kelseyhightower/oscon-2017-kubernetes-tutorial/blob/master/labs/05-challege-secrets.md</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1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Google Shape;1032;p11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3" name="Google Shape;1033;p110:notes"/>
          <p:cNvSpPr txBox="1"/>
          <p:nvPr/>
        </p:nvSpPr>
        <p:spPr>
          <a:xfrm>
            <a:off x="657013" y="4785757"/>
            <a:ext cx="6072971" cy="125878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34" name="Google Shape;1034;p11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580858bf8d_0_696: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44" name="Google Shape;1044;g580858bf8d_0_696:notes"/>
          <p:cNvSpPr txBox="1"/>
          <p:nvPr>
            <p:ph idx="1" type="body"/>
          </p:nvPr>
        </p:nvSpPr>
        <p:spPr>
          <a:xfrm>
            <a:off x="717968" y="4939404"/>
            <a:ext cx="6010500" cy="36609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Calibri"/>
              <a:buNone/>
            </a:pPr>
            <a:r>
              <a:rPr lang="en-US" sz="1200" u="sng">
                <a:solidFill>
                  <a:schemeClr val="hlink"/>
                </a:solidFill>
                <a:latin typeface="Calibri"/>
                <a:ea typeface="Calibri"/>
                <a:cs typeface="Calibri"/>
                <a:sym typeface="Calibri"/>
                <a:hlinkClick r:id="rId2"/>
              </a:rPr>
              <a:t>http://pwittrock.github.io/docs/user-guide/configmap/</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US" sz="1200">
                <a:solidFill>
                  <a:schemeClr val="dk1"/>
                </a:solidFill>
                <a:latin typeface="Calibri"/>
                <a:ea typeface="Calibri"/>
                <a:cs typeface="Calibri"/>
                <a:sym typeface="Calibri"/>
              </a:rPr>
              <a:t>Note:</a:t>
            </a:r>
            <a:r>
              <a:rPr lang="en-US" sz="1200">
                <a:solidFill>
                  <a:schemeClr val="dk1"/>
                </a:solidFill>
                <a:latin typeface="Calibri"/>
                <a:ea typeface="Calibri"/>
                <a:cs typeface="Calibri"/>
                <a:sym typeface="Calibri"/>
              </a:rPr>
              <a:t> It may be easier to wget the files for the exercise.</a:t>
            </a:r>
            <a:endParaRPr/>
          </a:p>
          <a:p>
            <a:pPr indent="0" lvl="0" marL="0" marR="0" rtl="0" algn="l">
              <a:spcBef>
                <a:spcPts val="0"/>
              </a:spcBef>
              <a:spcAft>
                <a:spcPts val="0"/>
              </a:spcAft>
              <a:buClr>
                <a:schemeClr val="dk1"/>
              </a:buClr>
              <a:buSzPts val="1100"/>
              <a:buFont typeface="Calibri"/>
              <a:buNone/>
            </a:pPr>
            <a:r>
              <a:rPr lang="en-US" sz="1200">
                <a:solidFill>
                  <a:schemeClr val="dk1"/>
                </a:solidFill>
                <a:latin typeface="Calibri"/>
                <a:ea typeface="Calibri"/>
                <a:cs typeface="Calibri"/>
                <a:sym typeface="Calibri"/>
              </a:rPr>
              <a:t>wget </a:t>
            </a:r>
            <a:r>
              <a:rPr lang="en-US" sz="1200" u="sng">
                <a:solidFill>
                  <a:schemeClr val="hlink"/>
                </a:solidFill>
                <a:latin typeface="Calibri"/>
                <a:ea typeface="Calibri"/>
                <a:cs typeface="Calibri"/>
                <a:sym typeface="Calibri"/>
                <a:hlinkClick r:id="rId3"/>
              </a:rPr>
              <a:t>http://pwittrock.github.io/docs/user-guide/configmap/configmap.yaml</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US" sz="1200">
                <a:solidFill>
                  <a:schemeClr val="dk1"/>
                </a:solidFill>
                <a:latin typeface="Calibri"/>
                <a:ea typeface="Calibri"/>
                <a:cs typeface="Calibri"/>
                <a:sym typeface="Calibri"/>
              </a:rPr>
              <a:t>kubectl create -f configmap.yaml</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US" sz="1200">
                <a:solidFill>
                  <a:schemeClr val="dk1"/>
                </a:solidFill>
                <a:latin typeface="Calibri"/>
                <a:ea typeface="Calibri"/>
                <a:cs typeface="Calibri"/>
                <a:sym typeface="Calibri"/>
              </a:rPr>
              <a:t>Instead of:</a:t>
            </a:r>
            <a:endParaRPr/>
          </a:p>
          <a:p>
            <a:pPr indent="0" lvl="0" marL="0" marR="0" rtl="0" algn="l">
              <a:spcBef>
                <a:spcPts val="0"/>
              </a:spcBef>
              <a:spcAft>
                <a:spcPts val="0"/>
              </a:spcAft>
              <a:buClr>
                <a:schemeClr val="dk1"/>
              </a:buClr>
              <a:buSzPts val="1100"/>
              <a:buFont typeface="Calibri"/>
              <a:buNone/>
            </a:pPr>
            <a:r>
              <a:rPr lang="en-US" sz="1200">
                <a:solidFill>
                  <a:schemeClr val="dk1"/>
                </a:solidFill>
                <a:latin typeface="Calibri"/>
                <a:ea typeface="Calibri"/>
                <a:cs typeface="Calibri"/>
                <a:sym typeface="Calibri"/>
              </a:rPr>
              <a:t>kubectl create -f docs/user-guide/configmap/configmap.yaml</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p11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8" name="Google Shape;1058;p11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p11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4" name="Google Shape;1064;p112:notes"/>
          <p:cNvSpPr txBox="1"/>
          <p:nvPr/>
        </p:nvSpPr>
        <p:spPr>
          <a:xfrm>
            <a:off x="657014" y="4726379"/>
            <a:ext cx="6001173" cy="385672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Promotheus is an open source time series monitoring and alerting toolkit (originally written by SoundCloud). It is sponsored by the Cloud Native Computing Foundation and was the second project to be adopted after Kubernetes.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https://prometheus.io/docs/introduction/overview/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Stand up simple Prometheus cluster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1. https://github.com/kelseyhightower/oscon-2017-kubernetes-tutorial/blob/master/labs/06-tutorial-metrics.md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Note: Accessing the prometheus cluster locally with minikube: localhost:9090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https://www.weave.works/blog/monitoring-kubernetes-infrastructure/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https://coreos.com/blog/prometheus-and-kubernetes-up-and-running.html</a:t>
            </a:r>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https://koudingspawn.de/kubernetes-monitoring-prometheus/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65" name="Google Shape;1065;p11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p11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 name="Google Shape;1079;p11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p11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5" name="Google Shape;1085;p114:notes"/>
          <p:cNvSpPr txBox="1"/>
          <p:nvPr/>
        </p:nvSpPr>
        <p:spPr>
          <a:xfrm>
            <a:off x="731520" y="4698948"/>
            <a:ext cx="6013664" cy="70432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https://medium.facilelogin.com/securing-microservices-with-oauth-2-0-jwt-and-xacml-d03770a9a838</a:t>
            </a:r>
            <a:endParaRPr b="0" i="0" sz="1200" u="none" cap="none" strike="noStrike">
              <a:solidFill>
                <a:schemeClr val="dk1"/>
              </a:solidFill>
              <a:latin typeface="Calibri"/>
              <a:ea typeface="Calibri"/>
              <a:cs typeface="Calibri"/>
              <a:sym typeface="Calibri"/>
            </a:endParaRPr>
          </a:p>
        </p:txBody>
      </p:sp>
      <p:sp>
        <p:nvSpPr>
          <p:cNvPr id="1086" name="Google Shape;1086;p114: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Google Shape;1092;p11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p115:notes"/>
          <p:cNvSpPr txBox="1"/>
          <p:nvPr/>
        </p:nvSpPr>
        <p:spPr>
          <a:xfrm>
            <a:off x="731520" y="4727125"/>
            <a:ext cx="5978038" cy="47426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https://kubernetes.io/docs/admin/authentication/#openid-connect-tokens</a:t>
            </a:r>
            <a:endParaRPr b="0" i="0" sz="1200" u="none" cap="none" strike="noStrike">
              <a:solidFill>
                <a:schemeClr val="dk1"/>
              </a:solidFill>
              <a:latin typeface="Calibri"/>
              <a:ea typeface="Calibri"/>
              <a:cs typeface="Calibri"/>
              <a:sym typeface="Calibri"/>
            </a:endParaRPr>
          </a:p>
        </p:txBody>
      </p:sp>
      <p:sp>
        <p:nvSpPr>
          <p:cNvPr id="1094" name="Google Shape;1094;p115: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Google Shape;1100;p11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1" name="Google Shape;1101;p116:notes"/>
          <p:cNvSpPr txBox="1"/>
          <p:nvPr/>
        </p:nvSpPr>
        <p:spPr>
          <a:xfrm>
            <a:off x="657014" y="4734812"/>
            <a:ext cx="6001173" cy="124228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‘SPIFFE’ and ’Istio’ projects are developing a solution for this 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https://github.com/istio/auth</a:t>
            </a:r>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https://github.com/spiffe/spiffe</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02" name="Google Shape;1102;p116: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p11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9" name="Google Shape;1109;p117:notes"/>
          <p:cNvSpPr txBox="1"/>
          <p:nvPr/>
        </p:nvSpPr>
        <p:spPr>
          <a:xfrm>
            <a:off x="657014" y="4817535"/>
            <a:ext cx="6001173" cy="368188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SPIFFE is an early effort to provide automation around certificates, identity and inter microservice communication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https://github.com/spiffe/spire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Istio is a platform desired to connect, manage, and secure microservices</a:t>
            </a:r>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https://istio.io/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10" name="Google Shape;1110;p11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Google Shape;1116;p11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7" name="Google Shape;1117;p11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p1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12:notes"/>
          <p:cNvSpPr txBox="1"/>
          <p:nvPr>
            <p:ph idx="1" type="body"/>
          </p:nvPr>
        </p:nvSpPr>
        <p:spPr>
          <a:xfrm>
            <a:off x="617517" y="4774625"/>
            <a:ext cx="6068291" cy="54551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https://www.bloomberg.com/features/2017-kubernetes/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1" name="Shape 1121"/>
        <p:cNvGrpSpPr/>
        <p:nvPr/>
      </p:nvGrpSpPr>
      <p:grpSpPr>
        <a:xfrm>
          <a:off x="0" y="0"/>
          <a:ext cx="0" cy="0"/>
          <a:chOff x="0" y="0"/>
          <a:chExt cx="0" cy="0"/>
        </a:xfrm>
      </p:grpSpPr>
      <p:sp>
        <p:nvSpPr>
          <p:cNvPr id="1122" name="Google Shape;1122;p11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3" name="Google Shape;1123;p119:notes"/>
          <p:cNvSpPr txBox="1"/>
          <p:nvPr/>
        </p:nvSpPr>
        <p:spPr>
          <a:xfrm>
            <a:off x="657014" y="4750131"/>
            <a:ext cx="6001173" cy="172192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Tutorial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https://github.com/kelseyhightower/oscon-2017-kubernetes-tutorial/blob/master/labs/04-tutorial-secrets.md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Optional Challenge: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https://github.com/kelseyhightower/oscon-2017-kubernetes-tutorial/blob/master/labs/05-challege-secrets.md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24" name="Google Shape;1124;p11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p12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7" name="Google Shape;1137;p120: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p12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4" name="Google Shape;1144;p12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Google Shape;1150;p12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1" name="Google Shape;1151;p12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p12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7" name="Google Shape;1157;p12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p12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3" name="Google Shape;1163;p124:notes"/>
          <p:cNvSpPr txBox="1"/>
          <p:nvPr/>
        </p:nvSpPr>
        <p:spPr>
          <a:xfrm>
            <a:off x="731520" y="4655128"/>
            <a:ext cx="5926667" cy="93815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https://jvns.ca/blog/2016/12/22/container-networking/</a:t>
            </a:r>
            <a:endParaRPr b="0" i="0" sz="1200" u="none" cap="none" strike="noStrike">
              <a:solidFill>
                <a:schemeClr val="dk1"/>
              </a:solidFill>
              <a:latin typeface="Calibri"/>
              <a:ea typeface="Calibri"/>
              <a:cs typeface="Calibri"/>
              <a:sym typeface="Calibri"/>
            </a:endParaRPr>
          </a:p>
        </p:txBody>
      </p:sp>
      <p:sp>
        <p:nvSpPr>
          <p:cNvPr id="1164" name="Google Shape;1164;p124: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p12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1" name="Google Shape;1171;p12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p12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7" name="Google Shape;1177;p12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1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13:notes"/>
          <p:cNvSpPr txBox="1"/>
          <p:nvPr>
            <p:ph idx="1" type="body"/>
          </p:nvPr>
        </p:nvSpPr>
        <p:spPr>
          <a:xfrm>
            <a:off x="657014" y="4723900"/>
            <a:ext cx="6001173" cy="19025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Trivia: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The founders initially wanted to call it “seven of nine” in reference to the nice, friendlier borg from Star Trek. This name did not survive, but for this reason the Kubernetes logo has seven sides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Reference: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https://cloudplatform.googleblog.com/2016/07/from-Google-to-the-world-the-Kubernetes-origin-story.html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1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14:notes"/>
          <p:cNvSpPr txBox="1"/>
          <p:nvPr>
            <p:ph idx="1" type="body"/>
          </p:nvPr>
        </p:nvSpPr>
        <p:spPr>
          <a:xfrm>
            <a:off x="695895" y="4786500"/>
            <a:ext cx="5942412" cy="72364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https://static.googleusercontent.com/media/research.google.com/en//pubs/archive/44843.pdf</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1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5:notes"/>
          <p:cNvSpPr txBox="1"/>
          <p:nvPr>
            <p:ph idx="1" type="body"/>
          </p:nvPr>
        </p:nvSpPr>
        <p:spPr>
          <a:xfrm>
            <a:off x="731520" y="4739795"/>
            <a:ext cx="5926667" cy="414294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Calibri"/>
                <a:ea typeface="Calibri"/>
                <a:cs typeface="Calibri"/>
                <a:sym typeface="Calibri"/>
              </a:rPr>
              <a:t>https://www.cncf.io/about/charter/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Calibri"/>
                <a:ea typeface="Calibri"/>
                <a:cs typeface="Calibri"/>
                <a:sym typeface="Calibri"/>
              </a:rPr>
              <a:t>1. Mission of the Cloud Native Computing Foundation.</a:t>
            </a:r>
            <a:br>
              <a:rPr b="0" i="0" lang="en-US" sz="1300" u="none" cap="none" strike="noStrike">
                <a:solidFill>
                  <a:schemeClr val="dk1"/>
                </a:solidFill>
                <a:latin typeface="Calibri"/>
                <a:ea typeface="Calibri"/>
                <a:cs typeface="Calibri"/>
                <a:sym typeface="Calibri"/>
              </a:rPr>
            </a:br>
            <a:r>
              <a:rPr b="0" i="0" lang="en-US" sz="1300" u="none" cap="none" strike="noStrike">
                <a:solidFill>
                  <a:schemeClr val="dk1"/>
                </a:solidFill>
                <a:latin typeface="Calibri"/>
                <a:ea typeface="Calibri"/>
                <a:cs typeface="Calibri"/>
                <a:sym typeface="Calibri"/>
              </a:rPr>
              <a:t>The Foundation’s mission is to create and drive the adoption of a new computing paradigm that is optimized for modern distributed systems environments capable of scaling to tens of thousands of self healing multi-tenant nodes.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Cloud native systems will have the following properties: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(a) </a:t>
            </a:r>
            <a:r>
              <a:rPr b="0" i="0" lang="en-US" sz="1300" u="sng" cap="none" strike="noStrike">
                <a:solidFill>
                  <a:schemeClr val="dk1"/>
                </a:solidFill>
                <a:latin typeface="Calibri"/>
                <a:ea typeface="Calibri"/>
                <a:cs typeface="Calibri"/>
                <a:sym typeface="Calibri"/>
              </a:rPr>
              <a:t>Container packaged.</a:t>
            </a:r>
            <a:r>
              <a:rPr b="0" i="0" lang="en-US" sz="1300" u="none" cap="none" strike="noStrike">
                <a:solidFill>
                  <a:schemeClr val="dk1"/>
                </a:solidFill>
                <a:latin typeface="Calibri"/>
                <a:ea typeface="Calibri"/>
                <a:cs typeface="Calibri"/>
                <a:sym typeface="Calibri"/>
              </a:rPr>
              <a:t> Running applications and processes in software containers as an isolated unit of application deployment, and as a mechanism to achieve high levels of resource isolation. Improves overall developer experience, fosters code and component reuse and simplify operations for cloud native applications.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(b) </a:t>
            </a:r>
            <a:r>
              <a:rPr b="0" i="0" lang="en-US" sz="1300" u="sng" cap="none" strike="noStrike">
                <a:solidFill>
                  <a:schemeClr val="dk1"/>
                </a:solidFill>
                <a:latin typeface="Calibri"/>
                <a:ea typeface="Calibri"/>
                <a:cs typeface="Calibri"/>
                <a:sym typeface="Calibri"/>
              </a:rPr>
              <a:t>Dynamically managed.</a:t>
            </a:r>
            <a:r>
              <a:rPr b="0" i="0" lang="en-US" sz="1300" u="none" cap="none" strike="noStrike">
                <a:solidFill>
                  <a:schemeClr val="dk1"/>
                </a:solidFill>
                <a:latin typeface="Calibri"/>
                <a:ea typeface="Calibri"/>
                <a:cs typeface="Calibri"/>
                <a:sym typeface="Calibri"/>
              </a:rPr>
              <a:t> Actively scheduled and actively managed by a central orchestrating process. Radically improve machine efficiency and resource utilization while reducing the cost associated with maintenance and operations.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(c) </a:t>
            </a:r>
            <a:r>
              <a:rPr b="0" i="0" lang="en-US" sz="1300" u="sng" cap="none" strike="noStrike">
                <a:solidFill>
                  <a:schemeClr val="dk1"/>
                </a:solidFill>
                <a:latin typeface="Calibri"/>
                <a:ea typeface="Calibri"/>
                <a:cs typeface="Calibri"/>
                <a:sym typeface="Calibri"/>
              </a:rPr>
              <a:t>Micro-services oriented.</a:t>
            </a:r>
            <a:r>
              <a:rPr b="0" i="0" lang="en-US" sz="1300" u="none" cap="none" strike="noStrike">
                <a:solidFill>
                  <a:schemeClr val="dk1"/>
                </a:solidFill>
                <a:latin typeface="Calibri"/>
                <a:ea typeface="Calibri"/>
                <a:cs typeface="Calibri"/>
                <a:sym typeface="Calibri"/>
              </a:rPr>
              <a:t> Loosely coupled with dependencies explicitly described (e.g. through service endpoints). Significantly increase the overall agility and maintainability of applications. The foundation will shape the evolution of the technology to advance the state of the art for application management, and to make the technology ubiquitous and easily available through reliable interfaces.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1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6:notes"/>
          <p:cNvSpPr txBox="1"/>
          <p:nvPr>
            <p:ph idx="1" type="body"/>
          </p:nvPr>
        </p:nvSpPr>
        <p:spPr>
          <a:xfrm>
            <a:off x="719644" y="4739000"/>
            <a:ext cx="5966163" cy="62864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https://martinfowler.com/articles/microservices.html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1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17: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1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18:notes"/>
          <p:cNvSpPr txBox="1"/>
          <p:nvPr>
            <p:ph idx="1" type="body"/>
          </p:nvPr>
        </p:nvSpPr>
        <p:spPr>
          <a:xfrm>
            <a:off x="731520" y="4762750"/>
            <a:ext cx="5942412" cy="48614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https://martinfowler.com/bliki/BoundedContext.html</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1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19: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p20: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20: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2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21:notes"/>
          <p:cNvSpPr txBox="1"/>
          <p:nvPr>
            <p:ph idx="1" type="body"/>
          </p:nvPr>
        </p:nvSpPr>
        <p:spPr>
          <a:xfrm>
            <a:off x="657014" y="4722857"/>
            <a:ext cx="6001173" cy="109605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Can be (but not always)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&lt; 6000 lines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https://martinfowler.com/articles/microservices.html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2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22: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2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23:notes"/>
          <p:cNvSpPr txBox="1"/>
          <p:nvPr>
            <p:ph idx="1" type="body"/>
          </p:nvPr>
        </p:nvSpPr>
        <p:spPr>
          <a:xfrm>
            <a:off x="581891" y="4762750"/>
            <a:ext cx="6187044" cy="459642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http://microservices.io/articles/scalecube.html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X-axis: Run multiple copies behind a load balancer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Pros</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Simple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Cons</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Doesn’t decrease complexity</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Often limited by state not being effectively shared between instances</a:t>
            </a:r>
            <a:endParaRPr b="0" i="0" sz="1400" u="none" cap="none" strike="noStrike">
              <a:solidFill>
                <a:srgbClr val="000000"/>
              </a:solidFill>
              <a:latin typeface="Arial"/>
              <a:ea typeface="Arial"/>
              <a:cs typeface="Arial"/>
              <a:sym typeface="Arial"/>
            </a:endParaRPr>
          </a:p>
          <a:p>
            <a:pPr indent="-103325" lvl="0" marL="179525"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Y-axis: Splits the application into multiple different services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Pros</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Decreases complexity</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Most resource efficient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Cons</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Requires intentional effort</a:t>
            </a:r>
            <a:endParaRPr b="0" i="0" sz="1400" u="none" cap="none" strike="noStrike">
              <a:solidFill>
                <a:srgbClr val="000000"/>
              </a:solidFill>
              <a:latin typeface="Arial"/>
              <a:ea typeface="Arial"/>
              <a:cs typeface="Arial"/>
              <a:sym typeface="Arial"/>
            </a:endParaRPr>
          </a:p>
          <a:p>
            <a:pPr indent="-103325" lvl="0" marL="179525"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Z-axis: Split application into different segments of 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Pros</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Most memory resource efficient</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Enables scalability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Cons</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Most complex</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Difficult to refactor</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p2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24:notes"/>
          <p:cNvSpPr txBox="1"/>
          <p:nvPr>
            <p:ph idx="1" type="body"/>
          </p:nvPr>
        </p:nvSpPr>
        <p:spPr>
          <a:xfrm>
            <a:off x="657013" y="4734811"/>
            <a:ext cx="6072971" cy="399174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https://clusterhq.com/2016/03/22/microservices-spotify-petter-mahlen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2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25:notes"/>
          <p:cNvSpPr txBox="1"/>
          <p:nvPr>
            <p:ph idx="1" type="body"/>
          </p:nvPr>
        </p:nvSpPr>
        <p:spPr>
          <a:xfrm>
            <a:off x="688769" y="4805823"/>
            <a:ext cx="6041215" cy="84682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http://blog.idonethis.com/two-pizza-team/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http://itrevolution.com/conways-law/</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2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2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p27:notes"/>
          <p:cNvSpPr/>
          <p:nvPr>
            <p:ph idx="2" type="sldImg"/>
          </p:nvPr>
        </p:nvSpPr>
        <p:spPr>
          <a:xfrm>
            <a:off x="748025" y="237507"/>
            <a:ext cx="5814517" cy="4361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27:notes"/>
          <p:cNvSpPr txBox="1"/>
          <p:nvPr>
            <p:ph idx="11" type="ftr"/>
          </p:nvPr>
        </p:nvSpPr>
        <p:spPr>
          <a:xfrm>
            <a:off x="0" y="9119474"/>
            <a:ext cx="3240363" cy="48006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 2016 Optum, Inc. All rights reserved. </a:t>
            </a:r>
            <a:endParaRPr b="0" i="0" sz="1400" u="none" cap="none" strike="noStrike">
              <a:solidFill>
                <a:srgbClr val="000000"/>
              </a:solidFill>
              <a:latin typeface="Arial"/>
              <a:ea typeface="Arial"/>
              <a:cs typeface="Arial"/>
              <a:sym typeface="Arial"/>
            </a:endParaRPr>
          </a:p>
        </p:txBody>
      </p:sp>
      <p:sp>
        <p:nvSpPr>
          <p:cNvPr id="385" name="Google Shape;385;p2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2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28:notes"/>
          <p:cNvSpPr txBox="1"/>
          <p:nvPr>
            <p:ph idx="1" type="body"/>
          </p:nvPr>
        </p:nvSpPr>
        <p:spPr>
          <a:xfrm>
            <a:off x="605643" y="4691514"/>
            <a:ext cx="6092041" cy="54550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https://martinfowler.com/articles/microservices.html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2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29:notes"/>
          <p:cNvSpPr txBox="1"/>
          <p:nvPr>
            <p:ph idx="1" type="body"/>
          </p:nvPr>
        </p:nvSpPr>
        <p:spPr>
          <a:xfrm>
            <a:off x="653143" y="4715263"/>
            <a:ext cx="6032665" cy="118677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Team  Skills | Process &amp; Measurements | Architecture &amp; Engineering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3 bullets under each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(Insert Benchmark Here)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3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30:notes"/>
          <p:cNvSpPr txBox="1"/>
          <p:nvPr/>
        </p:nvSpPr>
        <p:spPr>
          <a:xfrm>
            <a:off x="617517" y="4680023"/>
            <a:ext cx="6222669" cy="72325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Dependency Injection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https://appliedgo.net/di/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12" name="Google Shape;412;p3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p3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31:notes"/>
          <p:cNvSpPr txBox="1"/>
          <p:nvPr>
            <p:ph idx="1" type="body"/>
          </p:nvPr>
        </p:nvSpPr>
        <p:spPr>
          <a:xfrm>
            <a:off x="593766" y="4691514"/>
            <a:ext cx="6139543" cy="58112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http://www.brendangregg.com/usemethod.html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3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32:notes"/>
          <p:cNvSpPr txBox="1"/>
          <p:nvPr>
            <p:ph idx="1" type="body"/>
          </p:nvPr>
        </p:nvSpPr>
        <p:spPr>
          <a:xfrm>
            <a:off x="629392" y="4679638"/>
            <a:ext cx="6103917" cy="59300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http://www.brendangregg.com/linuxperf.html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3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33:notes"/>
          <p:cNvSpPr txBox="1"/>
          <p:nvPr>
            <p:ph idx="1" type="body"/>
          </p:nvPr>
        </p:nvSpPr>
        <p:spPr>
          <a:xfrm>
            <a:off x="629392" y="4691514"/>
            <a:ext cx="6020790" cy="59300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http://www.brendangregg.com/usemethod.html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p3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3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p3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35:notes"/>
          <p:cNvSpPr txBox="1"/>
          <p:nvPr>
            <p:ph idx="1" type="body"/>
          </p:nvPr>
        </p:nvSpPr>
        <p:spPr>
          <a:xfrm>
            <a:off x="581891" y="4715264"/>
            <a:ext cx="6127667" cy="53362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http://gist-reveal.it/bit.ly/ato-k8s#/presented-by-ryanj</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p3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p36:notes"/>
          <p:cNvSpPr txBox="1"/>
          <p:nvPr>
            <p:ph idx="1" type="body"/>
          </p:nvPr>
        </p:nvSpPr>
        <p:spPr>
          <a:xfrm>
            <a:off x="676894" y="4798375"/>
            <a:ext cx="6080166" cy="54551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Get prerequisites and install from https://github.com/kubernetes/minikube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580858bf8d_0_3: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64" name="Google Shape;464;g580858bf8d_0_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p3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39:notes"/>
          <p:cNvSpPr txBox="1"/>
          <p:nvPr>
            <p:ph idx="1" type="body"/>
          </p:nvPr>
        </p:nvSpPr>
        <p:spPr>
          <a:xfrm>
            <a:off x="747776" y="4560570"/>
            <a:ext cx="5982208" cy="432054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p4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40:notes"/>
          <p:cNvSpPr txBox="1"/>
          <p:nvPr>
            <p:ph idx="1" type="body"/>
          </p:nvPr>
        </p:nvSpPr>
        <p:spPr>
          <a:xfrm>
            <a:off x="641268" y="4691514"/>
            <a:ext cx="6103916" cy="85426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Y Axis – Traffic to Cloud Datastore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X Axis - Date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p4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4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p4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4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p4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43:notes"/>
          <p:cNvSpPr txBox="1"/>
          <p:nvPr>
            <p:ph idx="1" type="body"/>
          </p:nvPr>
        </p:nvSpPr>
        <p:spPr>
          <a:xfrm>
            <a:off x="657013" y="4857009"/>
            <a:ext cx="6072971" cy="141316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https://news.ycombinator.com/item?id=12606995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https://cloudplatform.googleblog.com/2016/09/bringing-Pokemon-GO-to-life-on-Google-Cloud.html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http://www.theserverside.com/feature/How-Pokemon-Go-created-a-Kuburnetes-powered-Java-cloud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https://uploadvr.com/google-pokemon-go-server-issues-unavoidable/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p4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44:notes"/>
          <p:cNvSpPr txBox="1"/>
          <p:nvPr>
            <p:ph idx="1" type="body"/>
          </p:nvPr>
        </p:nvSpPr>
        <p:spPr>
          <a:xfrm>
            <a:off x="657014" y="4797631"/>
            <a:ext cx="6001173" cy="378547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Traditional Methods of deploying applications</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Typically virtualize the hardware layer (i.e. virtual server)</a:t>
            </a:r>
            <a:endParaRPr b="0" i="0" sz="1200" u="none" cap="none" strike="noStrike">
              <a:solidFill>
                <a:schemeClr val="dk1"/>
              </a:solidFill>
              <a:latin typeface="Calibri"/>
              <a:ea typeface="Calibri"/>
              <a:cs typeface="Calibri"/>
              <a:sym typeface="Calibri"/>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Entangled executable, libraries, configuration and lifecycle with host OS</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VMs tend to be heavier, approx 600MB to several GB</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Hypervisor layer can take up to 33% of CPU overhead</a:t>
            </a:r>
            <a:endParaRPr b="0" i="0" sz="1400" u="none" cap="none" strike="noStrike">
              <a:solidFill>
                <a:srgbClr val="000000"/>
              </a:solidFill>
              <a:latin typeface="Arial"/>
              <a:ea typeface="Arial"/>
              <a:cs typeface="Arial"/>
              <a:sym typeface="Arial"/>
            </a:endParaRPr>
          </a:p>
          <a:p>
            <a:pPr indent="-103325" lvl="0" marL="179525"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Container based approaches</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Operating system virtualization (i.e. virtual Linux machine)</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Encapsulated executables, libraries, configuration, and lifecycle</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Containers tend to be lighter, approx. 20MB to several hundred MB.</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Container layer can typically take between 2-5% CPU overhead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p4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4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p4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4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p4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p47:notes"/>
          <p:cNvSpPr txBox="1"/>
          <p:nvPr>
            <p:ph idx="1" type="body"/>
          </p:nvPr>
        </p:nvSpPr>
        <p:spPr>
          <a:xfrm>
            <a:off x="653143" y="4679639"/>
            <a:ext cx="6032665" cy="198241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Google started creation of its own open source orchestration tool ‘Kubernetes’. It has slowly gained dominance as the standard container orchestration tool except for niche use cases.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Mesos</a:t>
            </a:r>
            <a:endParaRPr b="0" i="0" sz="1200" u="none" cap="none" strike="noStrike">
              <a:solidFill>
                <a:schemeClr val="dk1"/>
              </a:solidFill>
              <a:latin typeface="Calibri"/>
              <a:ea typeface="Calibri"/>
              <a:cs typeface="Calibri"/>
              <a:sym typeface="Calibri"/>
            </a:endParaRPr>
          </a:p>
          <a:p>
            <a:pPr indent="-179523" lvl="1" marL="658259"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Still used in early container adoption shops and big data applications</a:t>
            </a:r>
            <a:endParaRPr b="0" i="0" sz="1400" u="none" cap="none" strike="noStrike">
              <a:solidFill>
                <a:srgbClr val="000000"/>
              </a:solidFill>
              <a:latin typeface="Arial"/>
              <a:ea typeface="Arial"/>
              <a:cs typeface="Arial"/>
              <a:sym typeface="Arial"/>
            </a:endParaRPr>
          </a:p>
          <a:p>
            <a:pPr indent="-179525" lvl="0" marL="179525"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Docker Swarm</a:t>
            </a:r>
            <a:endParaRPr b="0" i="0" sz="1400" u="none" cap="none" strike="noStrike">
              <a:solidFill>
                <a:srgbClr val="000000"/>
              </a:solidFill>
              <a:latin typeface="Arial"/>
              <a:ea typeface="Arial"/>
              <a:cs typeface="Arial"/>
              <a:sym typeface="Arial"/>
            </a:endParaRPr>
          </a:p>
          <a:p>
            <a:pPr indent="-179523" lvl="1" marL="658259"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Lightweight and may be useful for rapid prototyping. With the ease of deploying Kubernetes to public cloud and greater feature set of Kubernetes this use case is increasingly shrinking.</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p4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4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p4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49:notes"/>
          <p:cNvSpPr txBox="1"/>
          <p:nvPr>
            <p:ph idx="1" type="body"/>
          </p:nvPr>
        </p:nvSpPr>
        <p:spPr>
          <a:xfrm>
            <a:off x="648713" y="4655889"/>
            <a:ext cx="6025222" cy="58112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Image: http://www.devoperandi.com/load-balancing-in-kubernetes/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p5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50:notes"/>
          <p:cNvSpPr txBox="1"/>
          <p:nvPr>
            <p:ph idx="1" type="body"/>
          </p:nvPr>
        </p:nvSpPr>
        <p:spPr>
          <a:xfrm>
            <a:off x="696213" y="4703389"/>
            <a:ext cx="5989595" cy="53362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Image: http://www.devoperandi.com/load-balancing-in-kubernetes/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p5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5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p5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p52:notes"/>
          <p:cNvSpPr txBox="1"/>
          <p:nvPr>
            <p:ph idx="1" type="body"/>
          </p:nvPr>
        </p:nvSpPr>
        <p:spPr>
          <a:xfrm>
            <a:off x="593766" y="4703389"/>
            <a:ext cx="6139543" cy="12699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is a rapidly changing patch work. This snapshot is of 03/2016. (https://blog.octo.com/docker-en-production-la-bataille-sanglante-des-orchestrateurs-de-conteneurs/)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Since then Kubernetes has an improved WebUI, Autoscaling and Multi-tenancy features among others. It’s a fast moving space!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p5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p5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p5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p54:notes"/>
          <p:cNvSpPr txBox="1"/>
          <p:nvPr>
            <p:ph idx="1" type="body"/>
          </p:nvPr>
        </p:nvSpPr>
        <p:spPr>
          <a:xfrm>
            <a:off x="498764" y="4679639"/>
            <a:ext cx="6305797" cy="218429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https://githubengineering.com/kubernetes-at-github/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t>
            </a:r>
            <a:r>
              <a:rPr b="0" i="0" lang="en-US" sz="1300" u="none" cap="none" strike="noStrike">
                <a:solidFill>
                  <a:schemeClr val="dk1"/>
                </a:solidFill>
                <a:latin typeface="Calibri"/>
                <a:ea typeface="Calibri"/>
                <a:cs typeface="Calibri"/>
                <a:sym typeface="Calibri"/>
              </a:rPr>
              <a:t>Ruby on Rails application (we call it </a:t>
            </a:r>
            <a:r>
              <a:rPr b="0" i="0" lang="en-US" sz="1200" u="none" cap="none" strike="noStrike">
                <a:solidFill>
                  <a:schemeClr val="dk1"/>
                </a:solidFill>
                <a:latin typeface="Calibri"/>
                <a:ea typeface="Calibri"/>
                <a:cs typeface="Calibri"/>
                <a:sym typeface="Calibri"/>
              </a:rPr>
              <a:t>github/github</a:t>
            </a:r>
            <a:r>
              <a:rPr b="0" i="0" lang="en-US" sz="1300" u="none" cap="none" strike="noStrike">
                <a:solidFill>
                  <a:schemeClr val="dk1"/>
                </a:solidFill>
                <a:latin typeface="Calibri"/>
                <a:ea typeface="Calibri"/>
                <a:cs typeface="Calibri"/>
                <a:sym typeface="Calibri"/>
              </a:rPr>
              <a:t>) was configured a lot like it was eight years ago: </a:t>
            </a:r>
            <a:r>
              <a:rPr b="0" i="0" lang="en-US" sz="1300" u="sng" cap="none" strike="noStrike">
                <a:solidFill>
                  <a:schemeClr val="hlink"/>
                </a:solidFill>
                <a:latin typeface="Calibri"/>
                <a:ea typeface="Calibri"/>
                <a:cs typeface="Calibri"/>
                <a:sym typeface="Calibri"/>
                <a:hlinkClick r:id="rId2"/>
              </a:rPr>
              <a:t>Unicorn</a:t>
            </a:r>
            <a:r>
              <a:rPr b="0" i="0" lang="en-US" sz="1300" u="none" cap="none" strike="noStrike">
                <a:solidFill>
                  <a:schemeClr val="dk1"/>
                </a:solidFill>
                <a:latin typeface="Calibri"/>
                <a:ea typeface="Calibri"/>
                <a:cs typeface="Calibri"/>
                <a:sym typeface="Calibri"/>
              </a:rPr>
              <a:t> processes managed by a Ruby process manager called </a:t>
            </a:r>
            <a:r>
              <a:rPr b="0" i="0" lang="en-US" sz="1300" u="sng" cap="none" strike="noStrike">
                <a:solidFill>
                  <a:schemeClr val="hlink"/>
                </a:solidFill>
                <a:latin typeface="Calibri"/>
                <a:ea typeface="Calibri"/>
                <a:cs typeface="Calibri"/>
                <a:sym typeface="Calibri"/>
                <a:hlinkClick r:id="rId3"/>
              </a:rPr>
              <a:t>God</a:t>
            </a:r>
            <a:r>
              <a:rPr b="0" i="0" lang="en-US" sz="1300" u="none" cap="none" strike="noStrike">
                <a:solidFill>
                  <a:schemeClr val="dk1"/>
                </a:solidFill>
                <a:latin typeface="Calibri"/>
                <a:ea typeface="Calibri"/>
                <a:cs typeface="Calibri"/>
                <a:sym typeface="Calibri"/>
              </a:rPr>
              <a:t> running on Puppet-managed servers. Similarly, our </a:t>
            </a:r>
            <a:r>
              <a:rPr b="0" i="0" lang="en-US" sz="1300" u="sng" cap="none" strike="noStrike">
                <a:solidFill>
                  <a:schemeClr val="hlink"/>
                </a:solidFill>
                <a:latin typeface="Calibri"/>
                <a:ea typeface="Calibri"/>
                <a:cs typeface="Calibri"/>
                <a:sym typeface="Calibri"/>
                <a:hlinkClick r:id="rId4"/>
              </a:rPr>
              <a:t>chatops deployment</a:t>
            </a:r>
            <a:r>
              <a:rPr b="0" i="0" lang="en-US" sz="1300" u="none" cap="none" strike="noStrike">
                <a:solidFill>
                  <a:schemeClr val="dk1"/>
                </a:solidFill>
                <a:latin typeface="Calibri"/>
                <a:ea typeface="Calibri"/>
                <a:cs typeface="Calibri"/>
                <a:sym typeface="Calibri"/>
              </a:rPr>
              <a:t> worked a lot like it did when it was first introduced: Capistrano established SSH connections to each frontend server, then </a:t>
            </a:r>
            <a:r>
              <a:rPr b="0" i="0" lang="en-US" sz="1300" u="sng" cap="none" strike="noStrike">
                <a:solidFill>
                  <a:schemeClr val="hlink"/>
                </a:solidFill>
                <a:latin typeface="Calibri"/>
                <a:ea typeface="Calibri"/>
                <a:cs typeface="Calibri"/>
                <a:sym typeface="Calibri"/>
                <a:hlinkClick r:id="rId5"/>
              </a:rPr>
              <a:t>updated the code in place</a:t>
            </a:r>
            <a:r>
              <a:rPr b="0" i="0" lang="en-US" sz="1300" u="none" cap="none" strike="noStrike">
                <a:solidFill>
                  <a:schemeClr val="dk1"/>
                </a:solidFill>
                <a:latin typeface="Calibri"/>
                <a:ea typeface="Calibri"/>
                <a:cs typeface="Calibri"/>
                <a:sym typeface="Calibri"/>
              </a:rPr>
              <a:t> and restarted application processes. When peak request load exceeded available frontend CPU capacity, GitHub Site Reliability Engineers would </a:t>
            </a:r>
            <a:r>
              <a:rPr b="0" i="0" lang="en-US" sz="1300" u="sng" cap="none" strike="noStrike">
                <a:solidFill>
                  <a:schemeClr val="hlink"/>
                </a:solidFill>
                <a:latin typeface="Calibri"/>
                <a:ea typeface="Calibri"/>
                <a:cs typeface="Calibri"/>
                <a:sym typeface="Calibri"/>
                <a:hlinkClick r:id="rId6"/>
              </a:rPr>
              <a:t>provision additional capacity</a:t>
            </a:r>
            <a:r>
              <a:rPr b="0" i="0" lang="en-US" sz="1300" u="none" cap="none" strike="noStrike">
                <a:solidFill>
                  <a:schemeClr val="dk1"/>
                </a:solidFill>
                <a:latin typeface="Calibri"/>
                <a:ea typeface="Calibri"/>
                <a:cs typeface="Calibri"/>
                <a:sym typeface="Calibri"/>
              </a:rPr>
              <a:t> and add it to the pool of active frontend servers.”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p5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55:notes"/>
          <p:cNvSpPr txBox="1"/>
          <p:nvPr>
            <p:ph idx="1" type="body"/>
          </p:nvPr>
        </p:nvSpPr>
        <p:spPr>
          <a:xfrm>
            <a:off x="731838" y="4703388"/>
            <a:ext cx="6001471" cy="55737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https://githubengineering.com/kubernetes-at-github/</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p5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p56:notes"/>
          <p:cNvSpPr txBox="1"/>
          <p:nvPr>
            <p:ph idx="1" type="body"/>
          </p:nvPr>
        </p:nvSpPr>
        <p:spPr>
          <a:xfrm>
            <a:off x="558140" y="4679638"/>
            <a:ext cx="6246421" cy="445248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Sub projects shipped: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A Kubernetes cluster running in an AWS VPC managed using a combination of </a:t>
            </a:r>
            <a:r>
              <a:rPr b="0" i="0" lang="en-US" sz="1300" u="sng" cap="none" strike="noStrike">
                <a:solidFill>
                  <a:schemeClr val="hlink"/>
                </a:solidFill>
                <a:latin typeface="Calibri"/>
                <a:ea typeface="Calibri"/>
                <a:cs typeface="Calibri"/>
                <a:sym typeface="Calibri"/>
                <a:hlinkClick r:id="rId2"/>
              </a:rPr>
              <a:t>Terraform</a:t>
            </a:r>
            <a:r>
              <a:rPr b="0" i="0" lang="en-US" sz="1300" u="none" cap="none" strike="noStrike">
                <a:solidFill>
                  <a:schemeClr val="dk1"/>
                </a:solidFill>
                <a:latin typeface="Calibri"/>
                <a:ea typeface="Calibri"/>
                <a:cs typeface="Calibri"/>
                <a:sym typeface="Calibri"/>
              </a:rPr>
              <a:t> and </a:t>
            </a:r>
            <a:r>
              <a:rPr b="0" i="0" lang="en-US" sz="1300" u="sng" cap="none" strike="noStrike">
                <a:solidFill>
                  <a:schemeClr val="hlink"/>
                </a:solidFill>
                <a:latin typeface="Calibri"/>
                <a:ea typeface="Calibri"/>
                <a:cs typeface="Calibri"/>
                <a:sym typeface="Calibri"/>
                <a:hlinkClick r:id="rId3"/>
              </a:rPr>
              <a:t>kops</a:t>
            </a:r>
            <a:r>
              <a:rPr b="0" i="0" lang="en-US" sz="13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A set of Bash integration tests that exercise ephemeral Kubernetes clusters, used heavily in the beginning of the project to gain confidence in Kubernetes.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A Dockerfile for github/github.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Enhancements to our internal CI platform to support building and publishing containers to a container registry.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YAML representations of 50+ Kubernetes resources, checked into github/github.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Enhancements to our internal deployment application to support deploying Kubernetes resources from a repository into a Kubernetes namespace, as well as the creation of Kubernetes secrets from our internal secret store.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A service that combines haproxy and consul-template to route traffic from Unicorn pods to the existing services that publish service information there.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A service that reads Kubernetes events and sends abnormal ones to our internal error tracking system.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A </a:t>
            </a:r>
            <a:r>
              <a:rPr b="0" i="0" lang="en-US" sz="1300" u="sng" cap="none" strike="noStrike">
                <a:solidFill>
                  <a:schemeClr val="hlink"/>
                </a:solidFill>
                <a:latin typeface="Calibri"/>
                <a:ea typeface="Calibri"/>
                <a:cs typeface="Calibri"/>
                <a:sym typeface="Calibri"/>
                <a:hlinkClick r:id="rId4"/>
              </a:rPr>
              <a:t>chatops-rpc</a:t>
            </a:r>
            <a:r>
              <a:rPr b="0" i="0" lang="en-US" sz="1300" u="none" cap="none" strike="noStrike">
                <a:solidFill>
                  <a:schemeClr val="dk1"/>
                </a:solidFill>
                <a:latin typeface="Calibri"/>
                <a:ea typeface="Calibri"/>
                <a:cs typeface="Calibri"/>
                <a:sym typeface="Calibri"/>
              </a:rPr>
              <a:t>-compatible service called kube-me that exposes a limited set of kubectl commands to users via chat.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p5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p57:notes"/>
          <p:cNvSpPr txBox="1"/>
          <p:nvPr>
            <p:ph idx="1" type="body"/>
          </p:nvPr>
        </p:nvSpPr>
        <p:spPr>
          <a:xfrm>
            <a:off x="605642" y="4679638"/>
            <a:ext cx="6080166" cy="445248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https://githubengineering.com/kubernetes-at-github/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https://news.ycombinator.com/item?id=15029086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Subprojects in Github FE Deployment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t>
            </a:r>
            <a:r>
              <a:rPr b="0" i="0" lang="en-US" sz="1300" u="none" cap="none" strike="noStrike">
                <a:solidFill>
                  <a:schemeClr val="dk1"/>
                </a:solidFill>
                <a:latin typeface="Calibri"/>
                <a:ea typeface="Calibri"/>
                <a:cs typeface="Calibri"/>
                <a:sym typeface="Calibri"/>
              </a:rPr>
              <a:t>A timely and thorough post about </a:t>
            </a:r>
            <a:r>
              <a:rPr b="0" i="0" lang="en-US" sz="1300" u="sng" cap="none" strike="noStrike">
                <a:solidFill>
                  <a:schemeClr val="hlink"/>
                </a:solidFill>
                <a:latin typeface="Calibri"/>
                <a:ea typeface="Calibri"/>
                <a:cs typeface="Calibri"/>
                <a:sym typeface="Calibri"/>
                <a:hlinkClick r:id="rId2"/>
              </a:rPr>
              <a:t>container networking</a:t>
            </a:r>
            <a:r>
              <a:rPr b="0" i="0" lang="en-US" sz="1300" u="none" cap="none" strike="noStrike">
                <a:solidFill>
                  <a:schemeClr val="dk1"/>
                </a:solidFill>
                <a:latin typeface="Calibri"/>
                <a:ea typeface="Calibri"/>
                <a:cs typeface="Calibri"/>
                <a:sym typeface="Calibri"/>
              </a:rPr>
              <a:t> helped us select the </a:t>
            </a:r>
            <a:r>
              <a:rPr b="0" i="0" lang="en-US" sz="1300" u="sng" cap="none" strike="noStrike">
                <a:solidFill>
                  <a:schemeClr val="hlink"/>
                </a:solidFill>
                <a:latin typeface="Calibri"/>
                <a:ea typeface="Calibri"/>
                <a:cs typeface="Calibri"/>
                <a:sym typeface="Calibri"/>
                <a:hlinkClick r:id="rId3"/>
              </a:rPr>
              <a:t>Calico</a:t>
            </a:r>
            <a:r>
              <a:rPr b="0" i="0" lang="en-US" sz="1300" u="sng" cap="none" strike="noStrike">
                <a:solidFill>
                  <a:schemeClr val="dk1"/>
                </a:solidFill>
                <a:latin typeface="Calibri"/>
                <a:ea typeface="Calibri"/>
                <a:cs typeface="Calibri"/>
                <a:sym typeface="Calibri"/>
              </a:rPr>
              <a:t> </a:t>
            </a:r>
            <a:r>
              <a:rPr b="0" i="0" lang="en-US" sz="1300" u="none" cap="none" strike="noStrike">
                <a:solidFill>
                  <a:schemeClr val="dk1"/>
                </a:solidFill>
                <a:latin typeface="Calibri"/>
                <a:ea typeface="Calibri"/>
                <a:cs typeface="Calibri"/>
                <a:sym typeface="Calibri"/>
              </a:rPr>
              <a:t>network provider, which provided the out-of-the box functionality we needed to ship a cluster quickly in ipip mode while giving us the flexibility to explore peering with our network infrastructure later.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Following no less than a dozen reads of </a:t>
            </a:r>
            <a:r>
              <a:rPr b="0" i="0" lang="en-US" sz="1300" u="sng" cap="none" strike="noStrike">
                <a:solidFill>
                  <a:schemeClr val="hlink"/>
                </a:solidFill>
                <a:latin typeface="Calibri"/>
                <a:ea typeface="Calibri"/>
                <a:cs typeface="Calibri"/>
                <a:sym typeface="Calibri"/>
                <a:hlinkClick r:id="rId4"/>
              </a:rPr>
              <a:t>@kelseyhightower</a:t>
            </a:r>
            <a:r>
              <a:rPr b="0" i="0" lang="en-US" sz="1300" u="none" cap="none" strike="noStrike">
                <a:solidFill>
                  <a:schemeClr val="dk1"/>
                </a:solidFill>
                <a:latin typeface="Calibri"/>
                <a:ea typeface="Calibri"/>
                <a:cs typeface="Calibri"/>
                <a:sym typeface="Calibri"/>
              </a:rPr>
              <a:t>’s indispensable </a:t>
            </a:r>
            <a:r>
              <a:rPr b="0" i="0" lang="en-US" sz="1300" u="sng" cap="none" strike="noStrike">
                <a:solidFill>
                  <a:schemeClr val="hlink"/>
                </a:solidFill>
                <a:latin typeface="Calibri"/>
                <a:ea typeface="Calibri"/>
                <a:cs typeface="Calibri"/>
                <a:sym typeface="Calibri"/>
                <a:hlinkClick r:id="rId5"/>
              </a:rPr>
              <a:t>Kubernetes the hard way</a:t>
            </a:r>
            <a:r>
              <a:rPr b="0" i="0" lang="en-US" sz="1300" u="none" cap="none" strike="noStrike">
                <a:solidFill>
                  <a:schemeClr val="dk1"/>
                </a:solidFill>
                <a:latin typeface="Calibri"/>
                <a:ea typeface="Calibri"/>
                <a:cs typeface="Calibri"/>
                <a:sym typeface="Calibri"/>
              </a:rPr>
              <a:t>, we assembled a handful of manually provisioned servers into a temporary Kubernetes cluster that passed the same set of integration tests we used to exercise our AWS clusters.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We built a small tool to generate the CA and configuration necessary for each cluster in a format that could be consumed by our internal Puppet and secret systems.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We Puppetized the configuration of two instance roles - Kubernetes nodes and Kubernetes apiservers - in a fashion that allows a user to provide the name of an already-configured cluster to join at provision time.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We built a small Go service to consume container logs, append metadata in key/value format to each line, and send them to the hosts’ local syslog endpoint.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We enhanced </a:t>
            </a:r>
            <a:r>
              <a:rPr b="0" i="0" lang="en-US" sz="1300" u="sng" cap="none" strike="noStrike">
                <a:solidFill>
                  <a:schemeClr val="hlink"/>
                </a:solidFill>
                <a:latin typeface="Calibri"/>
                <a:ea typeface="Calibri"/>
                <a:cs typeface="Calibri"/>
                <a:sym typeface="Calibri"/>
                <a:hlinkClick r:id="rId6"/>
              </a:rPr>
              <a:t>GLB</a:t>
            </a:r>
            <a:r>
              <a:rPr b="0" i="0" lang="en-US" sz="1300" u="none" cap="none" strike="noStrike">
                <a:solidFill>
                  <a:schemeClr val="dk1"/>
                </a:solidFill>
                <a:latin typeface="Calibri"/>
                <a:ea typeface="Calibri"/>
                <a:cs typeface="Calibri"/>
                <a:sym typeface="Calibri"/>
              </a:rPr>
              <a:t>, our internal load balancing service, to support Kubernetes NodePort Services.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p5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58:notes"/>
          <p:cNvSpPr txBox="1"/>
          <p:nvPr>
            <p:ph idx="1" type="body"/>
          </p:nvPr>
        </p:nvSpPr>
        <p:spPr>
          <a:xfrm>
            <a:off x="570016" y="4667764"/>
            <a:ext cx="6115792" cy="149552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What does </a:t>
            </a:r>
            <a:r>
              <a:rPr b="0" i="1" lang="en-US" sz="1300" u="none" cap="none" strike="noStrike">
                <a:solidFill>
                  <a:schemeClr val="dk1"/>
                </a:solidFill>
                <a:latin typeface="Calibri"/>
                <a:ea typeface="Calibri"/>
                <a:cs typeface="Calibri"/>
                <a:sym typeface="Calibri"/>
              </a:rPr>
              <a:t>Kubernetes</a:t>
            </a:r>
            <a:r>
              <a:rPr b="0" i="0" lang="en-US" sz="1300" u="none" cap="none" strike="noStrike">
                <a:solidFill>
                  <a:schemeClr val="dk1"/>
                </a:solidFill>
                <a:latin typeface="Calibri"/>
                <a:ea typeface="Calibri"/>
                <a:cs typeface="Calibri"/>
                <a:sym typeface="Calibri"/>
              </a:rPr>
              <a:t> mean? K8s? Pronounced ”Kates”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The name </a:t>
            </a:r>
            <a:r>
              <a:rPr b="1" i="0" lang="en-US" sz="1300" u="none" cap="none" strike="noStrike">
                <a:solidFill>
                  <a:schemeClr val="dk1"/>
                </a:solidFill>
                <a:latin typeface="Calibri"/>
                <a:ea typeface="Calibri"/>
                <a:cs typeface="Calibri"/>
                <a:sym typeface="Calibri"/>
              </a:rPr>
              <a:t>Kubernetes</a:t>
            </a:r>
            <a:r>
              <a:rPr b="0" i="0" lang="en-US" sz="1300" u="none" cap="none" strike="noStrike">
                <a:solidFill>
                  <a:schemeClr val="dk1"/>
                </a:solidFill>
                <a:latin typeface="Calibri"/>
                <a:ea typeface="Calibri"/>
                <a:cs typeface="Calibri"/>
                <a:sym typeface="Calibri"/>
              </a:rPr>
              <a:t> originates from Greek, meaning </a:t>
            </a:r>
            <a:r>
              <a:rPr b="0" i="1" lang="en-US" sz="1300" u="none" cap="none" strike="noStrike">
                <a:solidFill>
                  <a:schemeClr val="dk1"/>
                </a:solidFill>
                <a:latin typeface="Calibri"/>
                <a:ea typeface="Calibri"/>
                <a:cs typeface="Calibri"/>
                <a:sym typeface="Calibri"/>
              </a:rPr>
              <a:t>helmsman</a:t>
            </a:r>
            <a:r>
              <a:rPr b="0" i="0" lang="en-US" sz="1300" u="none" cap="none" strike="noStrike">
                <a:solidFill>
                  <a:schemeClr val="dk1"/>
                </a:solidFill>
                <a:latin typeface="Calibri"/>
                <a:ea typeface="Calibri"/>
                <a:cs typeface="Calibri"/>
                <a:sym typeface="Calibri"/>
              </a:rPr>
              <a:t> or </a:t>
            </a:r>
            <a:r>
              <a:rPr b="0" i="1" lang="en-US" sz="1300" u="none" cap="none" strike="noStrike">
                <a:solidFill>
                  <a:schemeClr val="dk1"/>
                </a:solidFill>
                <a:latin typeface="Calibri"/>
                <a:ea typeface="Calibri"/>
                <a:cs typeface="Calibri"/>
                <a:sym typeface="Calibri"/>
              </a:rPr>
              <a:t>pilot</a:t>
            </a:r>
            <a:r>
              <a:rPr b="0" i="0" lang="en-US" sz="1300" u="none" cap="none" strike="noStrike">
                <a:solidFill>
                  <a:schemeClr val="dk1"/>
                </a:solidFill>
                <a:latin typeface="Calibri"/>
                <a:ea typeface="Calibri"/>
                <a:cs typeface="Calibri"/>
                <a:sym typeface="Calibri"/>
              </a:rPr>
              <a:t>, and is the root of </a:t>
            </a:r>
            <a:r>
              <a:rPr b="0" i="1" lang="en-US" sz="1300" u="none" cap="none" strike="noStrike">
                <a:solidFill>
                  <a:schemeClr val="dk1"/>
                </a:solidFill>
                <a:latin typeface="Calibri"/>
                <a:ea typeface="Calibri"/>
                <a:cs typeface="Calibri"/>
                <a:sym typeface="Calibri"/>
              </a:rPr>
              <a:t>governor</a:t>
            </a:r>
            <a:r>
              <a:rPr b="0" i="0" lang="en-US" sz="1300" u="none" cap="none" strike="noStrike">
                <a:solidFill>
                  <a:schemeClr val="dk1"/>
                </a:solidFill>
                <a:latin typeface="Calibri"/>
                <a:ea typeface="Calibri"/>
                <a:cs typeface="Calibri"/>
                <a:sym typeface="Calibri"/>
              </a:rPr>
              <a:t> and </a:t>
            </a:r>
            <a:r>
              <a:rPr b="0" i="0" lang="en-US" sz="1300" u="sng" cap="none" strike="noStrike">
                <a:solidFill>
                  <a:schemeClr val="hlink"/>
                </a:solidFill>
                <a:latin typeface="Calibri"/>
                <a:ea typeface="Calibri"/>
                <a:cs typeface="Calibri"/>
                <a:sym typeface="Calibri"/>
                <a:hlinkClick r:id="rId2"/>
              </a:rPr>
              <a:t>cybernetic</a:t>
            </a:r>
            <a:r>
              <a:rPr b="0" i="0" lang="en-US" sz="1300" u="none" cap="none" strike="noStrike">
                <a:solidFill>
                  <a:schemeClr val="dk1"/>
                </a:solidFill>
                <a:latin typeface="Calibri"/>
                <a:ea typeface="Calibri"/>
                <a:cs typeface="Calibri"/>
                <a:sym typeface="Calibri"/>
              </a:rPr>
              <a:t>. </a:t>
            </a:r>
            <a:r>
              <a:rPr b="0" i="1" lang="en-US" sz="1300" u="none" cap="none" strike="noStrike">
                <a:solidFill>
                  <a:schemeClr val="dk1"/>
                </a:solidFill>
                <a:latin typeface="Calibri"/>
                <a:ea typeface="Calibri"/>
                <a:cs typeface="Calibri"/>
                <a:sym typeface="Calibri"/>
              </a:rPr>
              <a:t>K8s</a:t>
            </a:r>
            <a:r>
              <a:rPr b="0" i="0" lang="en-US" sz="1300" u="none" cap="none" strike="noStrike">
                <a:solidFill>
                  <a:schemeClr val="dk1"/>
                </a:solidFill>
                <a:latin typeface="Calibri"/>
                <a:ea typeface="Calibri"/>
                <a:cs typeface="Calibri"/>
                <a:sym typeface="Calibri"/>
              </a:rPr>
              <a:t> is an abbreviation derived by replacing the 8 letters “ubernete” with “8”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p5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p59: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p6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p60: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p6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p6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p6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p6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p6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p6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p6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p6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p6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p6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p6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p6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p6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p67:notes"/>
          <p:cNvSpPr txBox="1"/>
          <p:nvPr>
            <p:ph idx="1" type="body"/>
          </p:nvPr>
        </p:nvSpPr>
        <p:spPr>
          <a:xfrm>
            <a:off x="593766" y="4667763"/>
            <a:ext cx="6115792" cy="1519281"/>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nodes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As long as you have a working cluster and connection to the cluster this command should work. This is usually one of the first commands you call to ensure the cluster is alive.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http://kubernetesbyexample.com/nodes/</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p6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6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p6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p69:notes"/>
          <p:cNvSpPr txBox="1"/>
          <p:nvPr>
            <p:ph idx="1" type="body"/>
          </p:nvPr>
        </p:nvSpPr>
        <p:spPr>
          <a:xfrm>
            <a:off x="629392" y="4667764"/>
            <a:ext cx="6068291" cy="64050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Additionally, pods can be tagged with a label for recommended scheduling advice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p7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p70:notes"/>
          <p:cNvSpPr txBox="1"/>
          <p:nvPr>
            <p:ph idx="1" type="body"/>
          </p:nvPr>
        </p:nvSpPr>
        <p:spPr>
          <a:xfrm>
            <a:off x="708088" y="4655888"/>
            <a:ext cx="5942094" cy="48612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Deployments (and controllers) are loops that maintain state.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p7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p71:notes"/>
          <p:cNvSpPr txBox="1"/>
          <p:nvPr>
            <p:ph idx="1" type="body"/>
          </p:nvPr>
        </p:nvSpPr>
        <p:spPr>
          <a:xfrm>
            <a:off x="439387" y="4703388"/>
            <a:ext cx="6341423" cy="4630613"/>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150"/>
              <a:buFont typeface="Calibri"/>
              <a:buAutoNum type="arabicPeriod"/>
            </a:pPr>
            <a:r>
              <a:rPr b="0" i="0" lang="en-US" sz="1150" u="none" cap="none" strike="noStrike">
                <a:solidFill>
                  <a:schemeClr val="dk1"/>
                </a:solidFill>
                <a:latin typeface="Calibri"/>
                <a:ea typeface="Calibri"/>
                <a:cs typeface="Calibri"/>
                <a:sym typeface="Calibri"/>
              </a:rPr>
              <a:t>Create a pod.yaml with the following contents</a:t>
            </a:r>
            <a:endParaRPr b="0" i="0" sz="1400" u="none" cap="none" strike="noStrike">
              <a:solidFill>
                <a:srgbClr val="000000"/>
              </a:solidFill>
              <a:latin typeface="Arial"/>
              <a:ea typeface="Arial"/>
              <a:cs typeface="Arial"/>
              <a:sym typeface="Arial"/>
            </a:endParaRPr>
          </a:p>
          <a:p>
            <a:pPr indent="-166342" lvl="0" marL="239367" marR="0" rtl="0" algn="l">
              <a:lnSpc>
                <a:spcPct val="100000"/>
              </a:lnSpc>
              <a:spcBef>
                <a:spcPts val="0"/>
              </a:spcBef>
              <a:spcAft>
                <a:spcPts val="0"/>
              </a:spcAft>
              <a:buClr>
                <a:schemeClr val="dk1"/>
              </a:buClr>
              <a:buSzPts val="1150"/>
              <a:buFont typeface="Calibri"/>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apiVersion: v1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kind: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name: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labels: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name: nginx</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spec: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containers: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 name: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image: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ports: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 containerPort: 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2. Kubectl create –f pod.yaml</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3. Kubectl get pods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This highlights an example of Kubernetes deployment creation. As with many Kubernetes objects, deployments are usually created from a file such as a yaml or json. While this could be done via command line it is often impractical to do so.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Further reading: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https://kubernetes.io/docs/concepts/workloads/controllers/deployment/#creating-a-deployment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Note: This is a simple pod. This is interesting.</a:t>
            </a:r>
            <a:endParaRPr b="0" i="0" sz="115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p7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p72:notes"/>
          <p:cNvSpPr txBox="1"/>
          <p:nvPr/>
        </p:nvSpPr>
        <p:spPr>
          <a:xfrm>
            <a:off x="657014" y="4809507"/>
            <a:ext cx="6001173" cy="128253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This highlights an example of listing Kubernetes pods and also getting the logs from said pod. </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Logging: more detail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https://kubernetes.io/docs/concepts/cluster-administration/logging/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11" name="Google Shape;711;p7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580858bf8d_0_19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19" name="Google Shape;719;g580858bf8d_0_190:notes"/>
          <p:cNvSpPr txBox="1"/>
          <p:nvPr>
            <p:ph idx="1" type="body"/>
          </p:nvPr>
        </p:nvSpPr>
        <p:spPr>
          <a:xfrm>
            <a:off x="685800" y="4882551"/>
            <a:ext cx="6042900" cy="3726600"/>
          </a:xfrm>
          <a:prstGeom prst="rect">
            <a:avLst/>
          </a:prstGeom>
          <a:solidFill>
            <a:schemeClr val="lt1"/>
          </a:solidFill>
          <a:ln>
            <a:noFill/>
          </a:ln>
        </p:spPr>
        <p:txBody>
          <a:bodyPr anchorCtr="0" anchor="t" bIns="45700" lIns="91425" spcFirstLastPara="1" rIns="91425" wrap="square" tIns="45700">
            <a:noAutofit/>
          </a:bodyPr>
          <a:lstStyle/>
          <a:p>
            <a:pPr indent="-228599" lvl="0" marL="228600" marR="0" rtl="0" algn="l">
              <a:spcBef>
                <a:spcPts val="0"/>
              </a:spcBef>
              <a:spcAft>
                <a:spcPts val="0"/>
              </a:spcAft>
              <a:buClr>
                <a:schemeClr val="dk1"/>
              </a:buClr>
              <a:buSzPts val="1100"/>
              <a:buFont typeface="Calibri"/>
              <a:buAutoNum type="arabicPeriod"/>
            </a:pPr>
            <a:r>
              <a:rPr lang="en-US" sz="1200">
                <a:solidFill>
                  <a:schemeClr val="dk1"/>
                </a:solidFill>
                <a:latin typeface="Calibri"/>
                <a:ea typeface="Calibri"/>
                <a:cs typeface="Calibri"/>
                <a:sym typeface="Calibri"/>
              </a:rPr>
              <a:t>Create</a:t>
            </a:r>
            <a:r>
              <a:rPr lang="en-US" sz="1200">
                <a:solidFill>
                  <a:schemeClr val="dk1"/>
                </a:solidFill>
                <a:latin typeface="Calibri"/>
                <a:ea typeface="Calibri"/>
                <a:cs typeface="Calibri"/>
                <a:sym typeface="Calibri"/>
              </a:rPr>
              <a:t> a cluster (or reuse a cluster from earlier exercises) and connect to it</a:t>
            </a:r>
            <a:endParaRPr/>
          </a:p>
          <a:p>
            <a:pPr indent="-158750" lvl="1" marL="685800" marR="0" rtl="0" algn="l">
              <a:spcBef>
                <a:spcPts val="0"/>
              </a:spcBef>
              <a:spcAft>
                <a:spcPts val="0"/>
              </a:spcAft>
              <a:buClr>
                <a:schemeClr val="dk1"/>
              </a:buClr>
              <a:buSzPts val="1100"/>
              <a:buFont typeface="Calibri"/>
              <a:buNone/>
            </a:pPr>
            <a:r>
              <a:t/>
            </a:r>
            <a:endParaRPr b="0" i="0" sz="1200" u="none" cap="none" strike="noStrike">
              <a:solidFill>
                <a:schemeClr val="dk1"/>
              </a:solidFill>
              <a:latin typeface="Calibri"/>
              <a:ea typeface="Calibri"/>
              <a:cs typeface="Calibri"/>
              <a:sym typeface="Calibri"/>
            </a:endParaRPr>
          </a:p>
          <a:p>
            <a:pPr indent="-228599" lvl="0" marL="228600" marR="0" rtl="0" algn="l">
              <a:spcBef>
                <a:spcPts val="0"/>
              </a:spcBef>
              <a:spcAft>
                <a:spcPts val="0"/>
              </a:spcAft>
              <a:buClr>
                <a:schemeClr val="dk1"/>
              </a:buClr>
              <a:buSzPts val="1100"/>
              <a:buFont typeface="Calibri"/>
              <a:buAutoNum type="arabicPeriod"/>
            </a:pPr>
            <a:r>
              <a:rPr lang="en-US" sz="1200">
                <a:solidFill>
                  <a:schemeClr val="dk1"/>
                </a:solidFill>
                <a:latin typeface="Calibri"/>
                <a:ea typeface="Calibri"/>
                <a:cs typeface="Calibri"/>
                <a:sym typeface="Calibri"/>
              </a:rPr>
              <a:t>Execute the nginx example</a:t>
            </a:r>
            <a:endParaRPr/>
          </a:p>
          <a:p>
            <a:pPr indent="0" lvl="1" marL="457200" marR="0" rtl="0" algn="l">
              <a:spcBef>
                <a:spcPts val="0"/>
              </a:spcBef>
              <a:spcAft>
                <a:spcPts val="0"/>
              </a:spcAft>
              <a:buNone/>
            </a:pPr>
            <a:r>
              <a:t/>
            </a:r>
            <a:endParaRPr b="0" i="0" sz="1200" u="sng" cap="none" strike="noStrike">
              <a:solidFill>
                <a:schemeClr val="hlink"/>
              </a:solidFill>
              <a:latin typeface="Calibri"/>
              <a:ea typeface="Calibri"/>
              <a:cs typeface="Calibri"/>
              <a:sym typeface="Calibri"/>
              <a:hlinkClick r:id="rId2"/>
            </a:endParaRPr>
          </a:p>
          <a:p>
            <a:pPr indent="0" lvl="1" marL="457200" marR="0" rtl="0" algn="l">
              <a:spcBef>
                <a:spcPts val="0"/>
              </a:spcBef>
              <a:spcAft>
                <a:spcPts val="0"/>
              </a:spcAft>
              <a:buNone/>
            </a:pPr>
            <a:r>
              <a:rPr b="0" i="0" lang="en-US" sz="1200" u="sng" cap="none" strike="noStrike">
                <a:solidFill>
                  <a:schemeClr val="hlink"/>
                </a:solidFill>
                <a:latin typeface="Calibri"/>
                <a:ea typeface="Calibri"/>
                <a:cs typeface="Calibri"/>
                <a:sym typeface="Calibri"/>
                <a:hlinkClick r:id="rId3"/>
              </a:rPr>
              <a:t>https://github.com/kubernetes/kubernetes/blob/master/examples/simple-nginx.md</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US" sz="1200">
                <a:solidFill>
                  <a:schemeClr val="dk1"/>
                </a:solidFill>
                <a:latin typeface="Calibri"/>
                <a:ea typeface="Calibri"/>
                <a:cs typeface="Calibri"/>
                <a:sym typeface="Calibri"/>
              </a:rPr>
              <a:t>Some</a:t>
            </a:r>
            <a:r>
              <a:rPr lang="en-US" sz="1200">
                <a:solidFill>
                  <a:schemeClr val="dk1"/>
                </a:solidFill>
                <a:latin typeface="Calibri"/>
                <a:ea typeface="Calibri"/>
                <a:cs typeface="Calibri"/>
                <a:sym typeface="Calibri"/>
              </a:rPr>
              <a:t> repetition here is intentional. You should be comfortable creating clusters, establishing a connection, verifying its healthy, and then cleaning up resources. This foundation is essential before moving on to advanced concepts</a:t>
            </a:r>
            <a:endParaRPr sz="1200">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7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p7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p7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p7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p7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p7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p7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p76:notes"/>
          <p:cNvSpPr txBox="1"/>
          <p:nvPr>
            <p:ph idx="1" type="body"/>
          </p:nvPr>
        </p:nvSpPr>
        <p:spPr>
          <a:xfrm>
            <a:off x="629392" y="4703388"/>
            <a:ext cx="6127668" cy="1471777"/>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http://kubernetesbyexample.com/services/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580858bf8d_0_20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58" name="Google Shape;758;g580858bf8d_0_200:notes"/>
          <p:cNvSpPr txBox="1"/>
          <p:nvPr>
            <p:ph idx="1" type="body"/>
          </p:nvPr>
        </p:nvSpPr>
        <p:spPr>
          <a:xfrm>
            <a:off x="613318" y="4865298"/>
            <a:ext cx="6236100" cy="37785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https://github.com/gravitational/workshop/blob/master/k8s101.md</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Git clone </a:t>
            </a:r>
            <a:r>
              <a:rPr lang="en-US" sz="1200" u="sng">
                <a:solidFill>
                  <a:schemeClr val="hlink"/>
                </a:solidFill>
                <a:latin typeface="Calibri"/>
                <a:ea typeface="Calibri"/>
                <a:cs typeface="Calibri"/>
                <a:sym typeface="Calibri"/>
                <a:hlinkClick r:id="rId3"/>
              </a:rPr>
              <a:t>https://github.com/gravitational/workshop.git</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Sections:</a:t>
            </a:r>
            <a:endParaRPr/>
          </a:p>
          <a:p>
            <a:pPr indent="-171449" lvl="0" marL="171450" marR="0" rtl="0" algn="l">
              <a:spcBef>
                <a:spcPts val="0"/>
              </a:spcBef>
              <a:spcAft>
                <a:spcPts val="0"/>
              </a:spcAft>
              <a:buClr>
                <a:schemeClr val="dk1"/>
              </a:buClr>
              <a:buSzPts val="1100"/>
              <a:buFont typeface="Arial"/>
              <a:buChar char="•"/>
            </a:pPr>
            <a:r>
              <a:rPr lang="en-US" sz="1200">
                <a:solidFill>
                  <a:schemeClr val="dk1"/>
                </a:solidFill>
                <a:latin typeface="Calibri"/>
                <a:ea typeface="Calibri"/>
                <a:cs typeface="Calibri"/>
                <a:sym typeface="Calibri"/>
              </a:rPr>
              <a:t>Deployments and Replicasets</a:t>
            </a:r>
            <a:endParaRPr sz="1200">
              <a:solidFill>
                <a:schemeClr val="dk1"/>
              </a:solidFill>
              <a:latin typeface="Calibri"/>
              <a:ea typeface="Calibri"/>
              <a:cs typeface="Calibri"/>
              <a:sym typeface="Calibri"/>
            </a:endParaRPr>
          </a:p>
          <a:p>
            <a:pPr indent="-171449" lvl="0" marL="171450" marR="0" rtl="0" algn="l">
              <a:spcBef>
                <a:spcPts val="0"/>
              </a:spcBef>
              <a:spcAft>
                <a:spcPts val="0"/>
              </a:spcAft>
              <a:buClr>
                <a:schemeClr val="dk1"/>
              </a:buClr>
              <a:buSzPts val="1100"/>
              <a:buFont typeface="Arial"/>
              <a:buChar char="•"/>
            </a:pPr>
            <a:r>
              <a:rPr lang="en-US" sz="1200">
                <a:solidFill>
                  <a:schemeClr val="dk1"/>
                </a:solidFill>
                <a:latin typeface="Calibri"/>
                <a:ea typeface="Calibri"/>
                <a:cs typeface="Calibri"/>
                <a:sym typeface="Calibri"/>
              </a:rPr>
              <a:t>Services</a:t>
            </a:r>
            <a:endParaRPr/>
          </a:p>
          <a:p>
            <a:pPr indent="-171449" lvl="0" marL="171450" marR="0" rtl="0" algn="l">
              <a:spcBef>
                <a:spcPts val="0"/>
              </a:spcBef>
              <a:spcAft>
                <a:spcPts val="0"/>
              </a:spcAft>
              <a:buClr>
                <a:schemeClr val="dk1"/>
              </a:buClr>
              <a:buSzPts val="1100"/>
              <a:buFont typeface="Arial"/>
              <a:buChar char="•"/>
            </a:pPr>
            <a:r>
              <a:rPr lang="en-US" sz="1200">
                <a:solidFill>
                  <a:schemeClr val="dk1"/>
                </a:solidFill>
                <a:latin typeface="Calibri"/>
                <a:ea typeface="Calibri"/>
                <a:cs typeface="Calibri"/>
                <a:sym typeface="Calibri"/>
              </a:rPr>
              <a:t>Back to Deployments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p7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p7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p7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p78:notes"/>
          <p:cNvSpPr txBox="1"/>
          <p:nvPr>
            <p:ph idx="1" type="body"/>
          </p:nvPr>
        </p:nvSpPr>
        <p:spPr>
          <a:xfrm>
            <a:off x="731838" y="4644013"/>
            <a:ext cx="5918344" cy="59300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Trivia: Some internal Kubernetes engineers pronounce kubectl as ‘kubecuttle’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8:notes"/>
          <p:cNvSpPr txBox="1"/>
          <p:nvPr/>
        </p:nvSpPr>
        <p:spPr>
          <a:xfrm>
            <a:off x="617517" y="4774625"/>
            <a:ext cx="6080165" cy="49801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https://www.bloomberg.com/features/2017-kubernetes/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6" name="Google Shape;246;p8: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p7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p79:notes"/>
          <p:cNvSpPr txBox="1"/>
          <p:nvPr>
            <p:ph idx="1" type="body"/>
          </p:nvPr>
        </p:nvSpPr>
        <p:spPr>
          <a:xfrm>
            <a:off x="593766" y="4691514"/>
            <a:ext cx="6210795" cy="2077418"/>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run nginx --image nginx --port 80</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label pods nginx-158599303-04h8d new-label=awesome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-l new-label=else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-l new-label=awesome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--show-labels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p8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p8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p8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p83:notes"/>
          <p:cNvSpPr txBox="1"/>
          <p:nvPr>
            <p:ph idx="1" type="body"/>
          </p:nvPr>
        </p:nvSpPr>
        <p:spPr>
          <a:xfrm>
            <a:off x="546265" y="4679639"/>
            <a:ext cx="6210795" cy="2433678"/>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run nginx –image nginx –port 80</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deployments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scale deployments/nginx –replicas=2</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deployments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p8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p8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p8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p85:notes"/>
          <p:cNvSpPr txBox="1"/>
          <p:nvPr>
            <p:ph idx="1" type="body"/>
          </p:nvPr>
        </p:nvSpPr>
        <p:spPr>
          <a:xfrm>
            <a:off x="593766" y="4691514"/>
            <a:ext cx="6187044" cy="237430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Stand up nginx but with an older version, 1.12.1</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1. kubectl run nginx --image nginx:1.12.1 --port 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Set image to the newer version  (latest). This triggers kubernetes to begin a rolling update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2. kubectl set image deployments/nginx nginx=nginx:latest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Observe the newer image has been rolled out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3. kubectl describe deployment nginx</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p8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p86:notes"/>
          <p:cNvSpPr txBox="1"/>
          <p:nvPr>
            <p:ph idx="1" type="body"/>
          </p:nvPr>
        </p:nvSpPr>
        <p:spPr>
          <a:xfrm>
            <a:off x="641268" y="4679638"/>
            <a:ext cx="6139542" cy="16380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Roll back to previous version nginx 1.12.1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4. kubectl rollout undo deployments/nginx</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Observe changes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5. kubectl describe deployments/nginx</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g580858bf8d_0_58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g580858bf8d_0_583: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580858bf8d_0_58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580858bf8d_0_589: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marR="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580858bf8d_0_59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g580858bf8d_0_595:notes"/>
          <p:cNvSpPr txBox="1"/>
          <p:nvPr>
            <p:ph idx="1" type="body"/>
          </p:nvPr>
        </p:nvSpPr>
        <p:spPr>
          <a:xfrm>
            <a:off x="665018" y="4679638"/>
            <a:ext cx="6092100" cy="2041800"/>
          </a:xfrm>
          <a:prstGeom prst="rect">
            <a:avLst/>
          </a:prstGeom>
          <a:solidFill>
            <a:schemeClr val="lt1"/>
          </a:solidFill>
          <a:ln>
            <a:noFill/>
          </a:ln>
        </p:spPr>
        <p:txBody>
          <a:bodyPr anchorCtr="0" anchor="t" bIns="47850" lIns="95725" spcFirstLastPara="1" rIns="95725" wrap="square" tIns="47850">
            <a:noAutofit/>
          </a:bodyPr>
          <a:lstStyle/>
          <a:p>
            <a:pPr indent="-239364" lvl="0" marL="239367"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Create a cluster (or reuse a cluster from earlier exercises) and connect to it</a:t>
            </a:r>
            <a:endParaRPr b="0" i="0" sz="1400" u="none" cap="none" strike="noStrike">
              <a:solidFill>
                <a:srgbClr val="000000"/>
              </a:solidFill>
              <a:latin typeface="Arial"/>
              <a:ea typeface="Arial"/>
              <a:cs typeface="Arial"/>
              <a:sym typeface="Arial"/>
            </a:endParaRPr>
          </a:p>
          <a:p>
            <a:pPr indent="-169518" lvl="1" marL="718101" marR="0" rtl="0" algn="l">
              <a:lnSpc>
                <a:spcPct val="100000"/>
              </a:lnSpc>
              <a:spcBef>
                <a:spcPts val="0"/>
              </a:spcBef>
              <a:spcAft>
                <a:spcPts val="0"/>
              </a:spcAft>
              <a:buClr>
                <a:schemeClr val="dk1"/>
              </a:buClr>
              <a:buSzPts val="1100"/>
              <a:buFont typeface="Calibri"/>
              <a:buNone/>
            </a:pPr>
            <a:r>
              <a:t/>
            </a:r>
            <a:endParaRPr b="0" i="0" sz="1200" u="none" cap="none" strike="noStrike">
              <a:solidFill>
                <a:schemeClr val="dk1"/>
              </a:solidFill>
              <a:latin typeface="Calibri"/>
              <a:ea typeface="Calibri"/>
              <a:cs typeface="Calibri"/>
              <a:sym typeface="Calibri"/>
            </a:endParaRPr>
          </a:p>
          <a:p>
            <a:pPr indent="-239364" lvl="0" marL="239367"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Execute the nginx example</a:t>
            </a:r>
            <a:endParaRPr b="0" i="0" sz="1400" u="none" cap="none" strike="noStrike">
              <a:solidFill>
                <a:srgbClr val="000000"/>
              </a:solidFill>
              <a:latin typeface="Arial"/>
              <a:ea typeface="Arial"/>
              <a:cs typeface="Arial"/>
              <a:sym typeface="Arial"/>
            </a:endParaRPr>
          </a:p>
          <a:p>
            <a:pPr indent="-239367" lvl="1" marL="718101"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https://github.com/kubernetes/kubernetes/blob/master/examples/simple-nginx.md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Some repetition here is intentional. You should be comfortable creating clusters, establishing a connection, verifying its healthy, and then cleaning up resources. This foundation is essential before moving on to advanced concepts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p8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p8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9:notes"/>
          <p:cNvSpPr txBox="1"/>
          <p:nvPr/>
        </p:nvSpPr>
        <p:spPr>
          <a:xfrm>
            <a:off x="707770" y="4810250"/>
            <a:ext cx="5954288" cy="43864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https://www.bloomberg.com/features/2017-kubernetes/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4" name="Google Shape;254;p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p8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4" name="Google Shape;864;p89: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p9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p90:notes"/>
          <p:cNvSpPr txBox="1"/>
          <p:nvPr>
            <p:ph idx="1" type="body"/>
          </p:nvPr>
        </p:nvSpPr>
        <p:spPr>
          <a:xfrm>
            <a:off x="700644" y="4679639"/>
            <a:ext cx="6056416" cy="166178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Full quote: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While observing teams who began to use Kubernetes for their microservices, "we immediately saw an uptick in the number of microservices being released," Ghods notes. "There was clearly a pent-up demand for a better way of building software through microservices, and the increase in agility helped our developers be more productive and make better architectural choices."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p9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p91:notes"/>
          <p:cNvSpPr txBox="1"/>
          <p:nvPr>
            <p:ph idx="1" type="body"/>
          </p:nvPr>
        </p:nvSpPr>
        <p:spPr>
          <a:xfrm>
            <a:off x="676894" y="4655888"/>
            <a:ext cx="6032664" cy="245742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"Ghods predicts that Kubernetes has the opportunity to be the new cloud platform. '...because it’s a never-before-seen level of automation and intelligence surrounding infrastructure that is portable and agnostic to every way you can run your infrastructure.'"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https://kubernetes.io/case-studies/box/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https://news.ycombinator.com/item?id=12145423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https://cnkc16.sched.com/event/8K8u/how-box-runs-containers-in-production-with-kubernetes-sam-ghods-box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https://architecht.io/box-co-founder-on-moving-to-microservices-and-the-promise-of-kubernetes-a49f01b1c0c0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p9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p92:notes"/>
          <p:cNvSpPr txBox="1"/>
          <p:nvPr>
            <p:ph idx="1" type="body"/>
          </p:nvPr>
        </p:nvSpPr>
        <p:spPr>
          <a:xfrm>
            <a:off x="617518" y="4667763"/>
            <a:ext cx="6115792" cy="83050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Kubectl cheat sheet (collection of useful commands):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https://kubernetes.io/docs/user-guide/kubectl-cheatsheet/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p9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 name="Google Shape;894;p9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p9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p94:notes"/>
          <p:cNvSpPr txBox="1"/>
          <p:nvPr>
            <p:ph idx="1" type="body"/>
          </p:nvPr>
        </p:nvSpPr>
        <p:spPr>
          <a:xfrm>
            <a:off x="510641" y="4632138"/>
            <a:ext cx="6293922" cy="492749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1. kubectl create -f https://raw.githubusercontent.com/mhausenblas/kbe/master/specs/volumes/pod.yaml</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Shell into the first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2. kubectl </a:t>
            </a:r>
            <a:r>
              <a:rPr b="1" i="0" lang="en-US" sz="1100" u="none" cap="none" strike="noStrike">
                <a:solidFill>
                  <a:schemeClr val="dk1"/>
                </a:solidFill>
                <a:latin typeface="Calibri"/>
                <a:ea typeface="Calibri"/>
                <a:cs typeface="Calibri"/>
                <a:sym typeface="Calibri"/>
              </a:rPr>
              <a:t>exec</a:t>
            </a:r>
            <a:r>
              <a:rPr b="0" i="0" lang="en-US" sz="1100" u="none" cap="none" strike="noStrike">
                <a:solidFill>
                  <a:schemeClr val="dk1"/>
                </a:solidFill>
                <a:latin typeface="Calibri"/>
                <a:ea typeface="Calibri"/>
                <a:cs typeface="Calibri"/>
                <a:sym typeface="Calibri"/>
              </a:rPr>
              <a:t> sharevol -c c1 -i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Write data to an ‘xchange’ file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3. mount | grep xchange</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4. echo 'some data' &gt; /tmp/xchange/data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Exit out of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5. exit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Now shell into the 2</a:t>
            </a:r>
            <a:r>
              <a:rPr b="0" baseline="30000" i="0" lang="en-US" sz="1100" u="none" cap="none" strike="noStrike">
                <a:solidFill>
                  <a:schemeClr val="dk1"/>
                </a:solidFill>
                <a:latin typeface="Calibri"/>
                <a:ea typeface="Calibri"/>
                <a:cs typeface="Calibri"/>
                <a:sym typeface="Calibri"/>
              </a:rPr>
              <a:t>nd</a:t>
            </a:r>
            <a:r>
              <a:rPr b="0" i="0" lang="en-US" sz="1100" u="none" cap="none" strike="noStrike">
                <a:solidFill>
                  <a:schemeClr val="dk1"/>
                </a:solidFill>
                <a:latin typeface="Calibri"/>
                <a:ea typeface="Calibri"/>
                <a:cs typeface="Calibri"/>
                <a:sym typeface="Calibri"/>
              </a:rPr>
              <a:t>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6. kubectl </a:t>
            </a:r>
            <a:r>
              <a:rPr b="1" i="0" lang="en-US" sz="1100" u="none" cap="none" strike="noStrike">
                <a:solidFill>
                  <a:schemeClr val="dk1"/>
                </a:solidFill>
                <a:latin typeface="Calibri"/>
                <a:ea typeface="Calibri"/>
                <a:cs typeface="Calibri"/>
                <a:sym typeface="Calibri"/>
              </a:rPr>
              <a:t>exec</a:t>
            </a:r>
            <a:r>
              <a:rPr b="0" i="0" lang="en-US" sz="1100" u="none" cap="none" strike="noStrike">
                <a:solidFill>
                  <a:schemeClr val="dk1"/>
                </a:solidFill>
                <a:latin typeface="Calibri"/>
                <a:ea typeface="Calibri"/>
                <a:cs typeface="Calibri"/>
                <a:sym typeface="Calibri"/>
              </a:rPr>
              <a:t> sharevol -c c2 -i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7. mount | grep /tmp/data</a:t>
            </a:r>
            <a:endParaRPr b="0" i="0" sz="1400" u="none" cap="none" strike="noStrike">
              <a:solidFill>
                <a:srgbClr val="000000"/>
              </a:solidFill>
              <a:latin typeface="Arial"/>
              <a:ea typeface="Arial"/>
              <a:cs typeface="Arial"/>
              <a:sym typeface="Arial"/>
            </a:endParaRPr>
          </a:p>
          <a:p>
            <a:pPr indent="-169517" lvl="0" marL="239367"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8. cat /tmp/data/data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View the whole pod.yaml file here:  https://github.com/openshift-evangelists/kbe/blob/master/specs/volumes/pod.yaml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Kubernetes by example Volumes:  http://kubernetesbyexample.com/volumes/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p9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8" name="Google Shape;908;p9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p9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p9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g580858bf8d_0_49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23" name="Google Shape;923;g580858bf8d_0_490:notes"/>
          <p:cNvSpPr txBox="1"/>
          <p:nvPr>
            <p:ph idx="1" type="body"/>
          </p:nvPr>
        </p:nvSpPr>
        <p:spPr>
          <a:xfrm>
            <a:off x="700716" y="4853137"/>
            <a:ext cx="5979000" cy="967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https://kubernetes.io/docs/tutorials/stateful-application/mysql-wordpress-persistent-volume/</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Change to “apps/v1beta1” for kind=deployment in both yaml file</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p9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5" name="Google Shape;935;p98: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lstStyle>
            <a:lvl1pPr lvl="0" algn="ctr">
              <a:lnSpc>
                <a:spcPct val="90000"/>
              </a:lnSpc>
              <a:spcBef>
                <a:spcPts val="0"/>
              </a:spcBef>
              <a:spcAft>
                <a:spcPts val="0"/>
              </a:spcAft>
              <a:buClr>
                <a:schemeClr val="accent3"/>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 name="Google Shape;11;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lstStyle>
            <a:lvl1pPr lvl="0" algn="ctr">
              <a:lnSpc>
                <a:spcPct val="90000"/>
              </a:lnSpc>
              <a:spcBef>
                <a:spcPts val="480"/>
              </a:spcBef>
              <a:spcAft>
                <a:spcPts val="0"/>
              </a:spcAft>
              <a:buSzPts val="2160"/>
              <a:buNone/>
              <a:defRPr sz="2400"/>
            </a:lvl1pPr>
            <a:lvl2pPr lvl="1" algn="ctr">
              <a:lnSpc>
                <a:spcPct val="90000"/>
              </a:lnSpc>
              <a:spcBef>
                <a:spcPts val="400"/>
              </a:spcBef>
              <a:spcAft>
                <a:spcPts val="0"/>
              </a:spcAft>
              <a:buSzPts val="1800"/>
              <a:buNone/>
              <a:defRPr sz="2000"/>
            </a:lvl2pPr>
            <a:lvl3pPr lvl="2" algn="ctr">
              <a:lnSpc>
                <a:spcPct val="90000"/>
              </a:lnSpc>
              <a:spcBef>
                <a:spcPts val="360"/>
              </a:spcBef>
              <a:spcAft>
                <a:spcPts val="0"/>
              </a:spcAft>
              <a:buSzPts val="1620"/>
              <a:buNone/>
              <a:defRPr sz="1800"/>
            </a:lvl3pPr>
            <a:lvl4pPr lvl="3" algn="ctr">
              <a:lnSpc>
                <a:spcPct val="90000"/>
              </a:lnSpc>
              <a:spcBef>
                <a:spcPts val="320"/>
              </a:spcBef>
              <a:spcAft>
                <a:spcPts val="0"/>
              </a:spcAft>
              <a:buSzPts val="1440"/>
              <a:buNone/>
              <a:defRPr sz="1600"/>
            </a:lvl4pPr>
            <a:lvl5pPr lvl="4" algn="ctr">
              <a:lnSpc>
                <a:spcPct val="90000"/>
              </a:lnSpc>
              <a:spcBef>
                <a:spcPts val="320"/>
              </a:spcBef>
              <a:spcAft>
                <a:spcPts val="0"/>
              </a:spcAft>
              <a:buSzPts val="144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 name="Google Shape;12;p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 name="Shape 51"/>
        <p:cNvGrpSpPr/>
        <p:nvPr/>
      </p:nvGrpSpPr>
      <p:grpSpPr>
        <a:xfrm>
          <a:off x="0" y="0"/>
          <a:ext cx="0" cy="0"/>
          <a:chOff x="0" y="0"/>
          <a:chExt cx="0" cy="0"/>
        </a:xfrm>
      </p:grpSpPr>
      <p:sp>
        <p:nvSpPr>
          <p:cNvPr id="52" name="Google Shape;52;p11"/>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 name="Google Shape;53;p11"/>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4" name="Google Shape;54;p11"/>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5" name="Shape 55"/>
        <p:cNvGrpSpPr/>
        <p:nvPr/>
      </p:nvGrpSpPr>
      <p:grpSpPr>
        <a:xfrm>
          <a:off x="0" y="0"/>
          <a:ext cx="0" cy="0"/>
          <a:chOff x="0" y="0"/>
          <a:chExt cx="0" cy="0"/>
        </a:xfrm>
      </p:grpSpPr>
      <p:sp>
        <p:nvSpPr>
          <p:cNvPr id="56" name="Google Shape;56;p12"/>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accent3"/>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2"/>
          <p:cNvSpPr txBox="1"/>
          <p:nvPr>
            <p:ph idx="1" type="body"/>
          </p:nvPr>
        </p:nvSpPr>
        <p:spPr>
          <a:xfrm>
            <a:off x="3887391" y="987430"/>
            <a:ext cx="4629150" cy="4873625"/>
          </a:xfrm>
          <a:prstGeom prst="rect">
            <a:avLst/>
          </a:prstGeom>
          <a:noFill/>
          <a:ln>
            <a:noFill/>
          </a:ln>
        </p:spPr>
        <p:txBody>
          <a:bodyPr anchorCtr="0" anchor="t" bIns="45700" lIns="91425" spcFirstLastPara="1" rIns="91425" wrap="square" tIns="45700"/>
          <a:lstStyle>
            <a:lvl1pPr indent="-411480" lvl="0" marL="457200" algn="l">
              <a:lnSpc>
                <a:spcPct val="90000"/>
              </a:lnSpc>
              <a:spcBef>
                <a:spcPts val="640"/>
              </a:spcBef>
              <a:spcAft>
                <a:spcPts val="0"/>
              </a:spcAft>
              <a:buSzPts val="2880"/>
              <a:buChar char="▪"/>
              <a:defRPr sz="3200"/>
            </a:lvl1pPr>
            <a:lvl2pPr indent="-388619" lvl="1" marL="914400" algn="l">
              <a:lnSpc>
                <a:spcPct val="90000"/>
              </a:lnSpc>
              <a:spcBef>
                <a:spcPts val="560"/>
              </a:spcBef>
              <a:spcAft>
                <a:spcPts val="0"/>
              </a:spcAft>
              <a:buSzPts val="2520"/>
              <a:buChar char="▪"/>
              <a:defRPr sz="2800"/>
            </a:lvl2pPr>
            <a:lvl3pPr indent="-365760" lvl="2" marL="1371600" algn="l">
              <a:lnSpc>
                <a:spcPct val="90000"/>
              </a:lnSpc>
              <a:spcBef>
                <a:spcPts val="480"/>
              </a:spcBef>
              <a:spcAft>
                <a:spcPts val="0"/>
              </a:spcAft>
              <a:buSzPts val="2160"/>
              <a:buChar char="▪"/>
              <a:defRPr sz="2400"/>
            </a:lvl3pPr>
            <a:lvl4pPr indent="-342900" lvl="3" marL="1828800" algn="l">
              <a:lnSpc>
                <a:spcPct val="90000"/>
              </a:lnSpc>
              <a:spcBef>
                <a:spcPts val="400"/>
              </a:spcBef>
              <a:spcAft>
                <a:spcPts val="0"/>
              </a:spcAft>
              <a:buSzPts val="1800"/>
              <a:buChar char="▪"/>
              <a:defRPr sz="2000"/>
            </a:lvl4pPr>
            <a:lvl5pPr indent="-342900" lvl="4" marL="2286000" algn="l">
              <a:lnSpc>
                <a:spcPct val="90000"/>
              </a:lnSpc>
              <a:spcBef>
                <a:spcPts val="400"/>
              </a:spcBef>
              <a:spcAft>
                <a:spcPts val="0"/>
              </a:spcAft>
              <a:buSzPts val="18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 name="Google Shape;58;p12"/>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320"/>
              </a:spcBef>
              <a:spcAft>
                <a:spcPts val="0"/>
              </a:spcAft>
              <a:buSzPts val="1440"/>
              <a:buNone/>
              <a:defRPr sz="1600"/>
            </a:lvl1pPr>
            <a:lvl2pPr indent="-228600" lvl="1" marL="914400" algn="l">
              <a:lnSpc>
                <a:spcPct val="90000"/>
              </a:lnSpc>
              <a:spcBef>
                <a:spcPts val="280"/>
              </a:spcBef>
              <a:spcAft>
                <a:spcPts val="0"/>
              </a:spcAft>
              <a:buSzPts val="1260"/>
              <a:buNone/>
              <a:defRPr sz="1400"/>
            </a:lvl2pPr>
            <a:lvl3pPr indent="-228600" lvl="2" marL="1371600" algn="l">
              <a:lnSpc>
                <a:spcPct val="90000"/>
              </a:lnSpc>
              <a:spcBef>
                <a:spcPts val="240"/>
              </a:spcBef>
              <a:spcAft>
                <a:spcPts val="0"/>
              </a:spcAft>
              <a:buSzPts val="1080"/>
              <a:buNone/>
              <a:defRPr sz="1200"/>
            </a:lvl3pPr>
            <a:lvl4pPr indent="-228600" lvl="3" marL="1828800" algn="l">
              <a:lnSpc>
                <a:spcPct val="90000"/>
              </a:lnSpc>
              <a:spcBef>
                <a:spcPts val="200"/>
              </a:spcBef>
              <a:spcAft>
                <a:spcPts val="0"/>
              </a:spcAft>
              <a:buSzPts val="900"/>
              <a:buNone/>
              <a:defRPr sz="1000"/>
            </a:lvl4pPr>
            <a:lvl5pPr indent="-228600" lvl="4" marL="2286000" algn="l">
              <a:lnSpc>
                <a:spcPct val="90000"/>
              </a:lnSpc>
              <a:spcBef>
                <a:spcPts val="200"/>
              </a:spcBef>
              <a:spcAft>
                <a:spcPts val="0"/>
              </a:spcAft>
              <a:buSzPts val="9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12"/>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0" name="Google Shape;60;p12"/>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1" name="Google Shape;61;p1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2" name="Shape 62"/>
        <p:cNvGrpSpPr/>
        <p:nvPr/>
      </p:nvGrpSpPr>
      <p:grpSpPr>
        <a:xfrm>
          <a:off x="0" y="0"/>
          <a:ext cx="0" cy="0"/>
          <a:chOff x="0" y="0"/>
          <a:chExt cx="0" cy="0"/>
        </a:xfrm>
      </p:grpSpPr>
      <p:sp>
        <p:nvSpPr>
          <p:cNvPr id="63" name="Google Shape;63;p13"/>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accent3"/>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3"/>
          <p:cNvSpPr/>
          <p:nvPr>
            <p:ph idx="2" type="pic"/>
          </p:nvPr>
        </p:nvSpPr>
        <p:spPr>
          <a:xfrm>
            <a:off x="3887391" y="987430"/>
            <a:ext cx="4629150" cy="4873625"/>
          </a:xfrm>
          <a:prstGeom prst="rect">
            <a:avLst/>
          </a:prstGeom>
          <a:noFill/>
          <a:ln>
            <a:noFill/>
          </a:ln>
        </p:spPr>
        <p:txBody>
          <a:bodyPr anchorCtr="0" anchor="t" bIns="45700" lIns="91425" spcFirstLastPara="1" rIns="91425" wrap="square" tIns="45700"/>
          <a:lstStyle>
            <a:lvl1pPr lvl="0" marR="0" rtl="0" algn="l">
              <a:lnSpc>
                <a:spcPct val="90000"/>
              </a:lnSpc>
              <a:spcBef>
                <a:spcPts val="640"/>
              </a:spcBef>
              <a:spcAft>
                <a:spcPts val="0"/>
              </a:spcAft>
              <a:buClr>
                <a:schemeClr val="accent3"/>
              </a:buClr>
              <a:buSzPts val="2880"/>
              <a:buFont typeface="Noto Sans Symbols"/>
              <a:buNone/>
              <a:defRPr b="1" i="0" sz="3200" u="none" cap="none" strike="noStrike">
                <a:solidFill>
                  <a:schemeClr val="dk1"/>
                </a:solidFill>
                <a:latin typeface="Calibri"/>
                <a:ea typeface="Calibri"/>
                <a:cs typeface="Calibri"/>
                <a:sym typeface="Calibri"/>
              </a:defRPr>
            </a:lvl1pPr>
            <a:lvl2pPr lvl="1"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lvl="2"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5" name="Google Shape;65;p13"/>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320"/>
              </a:spcBef>
              <a:spcAft>
                <a:spcPts val="0"/>
              </a:spcAft>
              <a:buSzPts val="1440"/>
              <a:buNone/>
              <a:defRPr sz="1600"/>
            </a:lvl1pPr>
            <a:lvl2pPr indent="-228600" lvl="1" marL="914400" algn="l">
              <a:lnSpc>
                <a:spcPct val="90000"/>
              </a:lnSpc>
              <a:spcBef>
                <a:spcPts val="280"/>
              </a:spcBef>
              <a:spcAft>
                <a:spcPts val="0"/>
              </a:spcAft>
              <a:buSzPts val="1260"/>
              <a:buNone/>
              <a:defRPr sz="1400"/>
            </a:lvl2pPr>
            <a:lvl3pPr indent="-228600" lvl="2" marL="1371600" algn="l">
              <a:lnSpc>
                <a:spcPct val="90000"/>
              </a:lnSpc>
              <a:spcBef>
                <a:spcPts val="240"/>
              </a:spcBef>
              <a:spcAft>
                <a:spcPts val="0"/>
              </a:spcAft>
              <a:buSzPts val="1080"/>
              <a:buNone/>
              <a:defRPr sz="1200"/>
            </a:lvl3pPr>
            <a:lvl4pPr indent="-228600" lvl="3" marL="1828800" algn="l">
              <a:lnSpc>
                <a:spcPct val="90000"/>
              </a:lnSpc>
              <a:spcBef>
                <a:spcPts val="200"/>
              </a:spcBef>
              <a:spcAft>
                <a:spcPts val="0"/>
              </a:spcAft>
              <a:buSzPts val="900"/>
              <a:buNone/>
              <a:defRPr sz="1000"/>
            </a:lvl4pPr>
            <a:lvl5pPr indent="-228600" lvl="4" marL="2286000" algn="l">
              <a:lnSpc>
                <a:spcPct val="90000"/>
              </a:lnSpc>
              <a:spcBef>
                <a:spcPts val="200"/>
              </a:spcBef>
              <a:spcAft>
                <a:spcPts val="0"/>
              </a:spcAft>
              <a:buSzPts val="9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13"/>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7" name="Google Shape;67;p13"/>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8" name="Google Shape;68;p1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9" name="Shape 69"/>
        <p:cNvGrpSpPr/>
        <p:nvPr/>
      </p:nvGrpSpPr>
      <p:grpSpPr>
        <a:xfrm>
          <a:off x="0" y="0"/>
          <a:ext cx="0" cy="0"/>
          <a:chOff x="0" y="0"/>
          <a:chExt cx="0" cy="0"/>
        </a:xfrm>
      </p:grpSpPr>
      <p:sp>
        <p:nvSpPr>
          <p:cNvPr id="70" name="Google Shape;70;p1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4"/>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lstStyle>
            <a:lvl1pPr indent="-331470" lvl="0" marL="457200" algn="l">
              <a:lnSpc>
                <a:spcPct val="90000"/>
              </a:lnSpc>
              <a:spcBef>
                <a:spcPts val="360"/>
              </a:spcBef>
              <a:spcAft>
                <a:spcPts val="0"/>
              </a:spcAft>
              <a:buSzPts val="1620"/>
              <a:buChar char="▪"/>
              <a:defRPr/>
            </a:lvl1pPr>
            <a:lvl2pPr indent="-331469" lvl="1" marL="914400" algn="l">
              <a:lnSpc>
                <a:spcPct val="90000"/>
              </a:lnSpc>
              <a:spcBef>
                <a:spcPts val="360"/>
              </a:spcBef>
              <a:spcAft>
                <a:spcPts val="0"/>
              </a:spcAft>
              <a:buSzPts val="1620"/>
              <a:buChar char="▪"/>
              <a:defRPr/>
            </a:lvl2pPr>
            <a:lvl3pPr indent="-331469" lvl="2" marL="1371600" algn="l">
              <a:lnSpc>
                <a:spcPct val="90000"/>
              </a:lnSpc>
              <a:spcBef>
                <a:spcPts val="360"/>
              </a:spcBef>
              <a:spcAft>
                <a:spcPts val="0"/>
              </a:spcAft>
              <a:buSzPts val="1620"/>
              <a:buChar char="▪"/>
              <a:defRPr/>
            </a:lvl3pPr>
            <a:lvl4pPr indent="-331469" lvl="3" marL="1828800" algn="l">
              <a:lnSpc>
                <a:spcPct val="90000"/>
              </a:lnSpc>
              <a:spcBef>
                <a:spcPts val="360"/>
              </a:spcBef>
              <a:spcAft>
                <a:spcPts val="0"/>
              </a:spcAft>
              <a:buSzPts val="1620"/>
              <a:buChar char="▪"/>
              <a:defRPr/>
            </a:lvl4pPr>
            <a:lvl5pPr indent="-331470" lvl="4" marL="2286000" algn="l">
              <a:lnSpc>
                <a:spcPct val="90000"/>
              </a:lnSpc>
              <a:spcBef>
                <a:spcPts val="360"/>
              </a:spcBef>
              <a:spcAft>
                <a:spcPts val="0"/>
              </a:spcAft>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4"/>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 name="Google Shape;73;p14"/>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4" name="Google Shape;74;p14"/>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cxnSp>
        <p:nvCxnSpPr>
          <p:cNvPr id="75" name="Google Shape;75;p14"/>
          <p:cNvCxnSpPr/>
          <p:nvPr/>
        </p:nvCxnSpPr>
        <p:spPr>
          <a:xfrm>
            <a:off x="628650" y="1587500"/>
            <a:ext cx="794385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5"/>
          <p:cNvSpPr txBox="1"/>
          <p:nvPr>
            <p:ph type="title"/>
          </p:nvPr>
        </p:nvSpPr>
        <p:spPr>
          <a:xfrm rot="5400000">
            <a:off x="4623594" y="2285206"/>
            <a:ext cx="5811838" cy="1971675"/>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5"/>
          <p:cNvSpPr txBox="1"/>
          <p:nvPr>
            <p:ph idx="1" type="body"/>
          </p:nvPr>
        </p:nvSpPr>
        <p:spPr>
          <a:xfrm rot="5400000">
            <a:off x="623095" y="370681"/>
            <a:ext cx="5811838" cy="5800725"/>
          </a:xfrm>
          <a:prstGeom prst="rect">
            <a:avLst/>
          </a:prstGeom>
          <a:noFill/>
          <a:ln>
            <a:noFill/>
          </a:ln>
        </p:spPr>
        <p:txBody>
          <a:bodyPr anchorCtr="0" anchor="t" bIns="45700" lIns="91425" spcFirstLastPara="1" rIns="91425" wrap="square" tIns="45700"/>
          <a:lstStyle>
            <a:lvl1pPr indent="-331470" lvl="0" marL="457200" algn="l">
              <a:lnSpc>
                <a:spcPct val="90000"/>
              </a:lnSpc>
              <a:spcBef>
                <a:spcPts val="360"/>
              </a:spcBef>
              <a:spcAft>
                <a:spcPts val="0"/>
              </a:spcAft>
              <a:buSzPts val="1620"/>
              <a:buChar char="▪"/>
              <a:defRPr/>
            </a:lvl1pPr>
            <a:lvl2pPr indent="-331469" lvl="1" marL="914400" algn="l">
              <a:lnSpc>
                <a:spcPct val="90000"/>
              </a:lnSpc>
              <a:spcBef>
                <a:spcPts val="360"/>
              </a:spcBef>
              <a:spcAft>
                <a:spcPts val="0"/>
              </a:spcAft>
              <a:buSzPts val="1620"/>
              <a:buChar char="▪"/>
              <a:defRPr/>
            </a:lvl2pPr>
            <a:lvl3pPr indent="-331469" lvl="2" marL="1371600" algn="l">
              <a:lnSpc>
                <a:spcPct val="90000"/>
              </a:lnSpc>
              <a:spcBef>
                <a:spcPts val="360"/>
              </a:spcBef>
              <a:spcAft>
                <a:spcPts val="0"/>
              </a:spcAft>
              <a:buSzPts val="1620"/>
              <a:buChar char="▪"/>
              <a:defRPr/>
            </a:lvl3pPr>
            <a:lvl4pPr indent="-331469" lvl="3" marL="1828800" algn="l">
              <a:lnSpc>
                <a:spcPct val="90000"/>
              </a:lnSpc>
              <a:spcBef>
                <a:spcPts val="360"/>
              </a:spcBef>
              <a:spcAft>
                <a:spcPts val="0"/>
              </a:spcAft>
              <a:buSzPts val="1620"/>
              <a:buChar char="▪"/>
              <a:defRPr/>
            </a:lvl4pPr>
            <a:lvl5pPr indent="-331470" lvl="4" marL="2286000" algn="l">
              <a:lnSpc>
                <a:spcPct val="90000"/>
              </a:lnSpc>
              <a:spcBef>
                <a:spcPts val="360"/>
              </a:spcBef>
              <a:spcAft>
                <a:spcPts val="0"/>
              </a:spcAft>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15"/>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0" name="Google Shape;80;p15"/>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1" name="Google Shape;81;p15"/>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82" name="Shape 82"/>
        <p:cNvGrpSpPr/>
        <p:nvPr/>
      </p:nvGrpSpPr>
      <p:grpSpPr>
        <a:xfrm>
          <a:off x="0" y="0"/>
          <a:ext cx="0" cy="0"/>
          <a:chOff x="0" y="0"/>
          <a:chExt cx="0" cy="0"/>
        </a:xfrm>
      </p:grpSpPr>
      <p:sp>
        <p:nvSpPr>
          <p:cNvPr id="83" name="Google Shape;83;p16"/>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331470" lvl="0" marL="457200" algn="l">
              <a:lnSpc>
                <a:spcPct val="90000"/>
              </a:lnSpc>
              <a:spcBef>
                <a:spcPts val="360"/>
              </a:spcBef>
              <a:spcAft>
                <a:spcPts val="0"/>
              </a:spcAft>
              <a:buSzPts val="1620"/>
              <a:buChar char="▪"/>
              <a:defRPr/>
            </a:lvl1pPr>
            <a:lvl2pPr indent="-331469" lvl="1" marL="914400" algn="l">
              <a:lnSpc>
                <a:spcPct val="90000"/>
              </a:lnSpc>
              <a:spcBef>
                <a:spcPts val="360"/>
              </a:spcBef>
              <a:spcAft>
                <a:spcPts val="0"/>
              </a:spcAft>
              <a:buSzPts val="1620"/>
              <a:buChar char="▪"/>
              <a:defRPr/>
            </a:lvl2pPr>
            <a:lvl3pPr indent="-331469" lvl="2" marL="1371600" algn="l">
              <a:lnSpc>
                <a:spcPct val="90000"/>
              </a:lnSpc>
              <a:spcBef>
                <a:spcPts val="360"/>
              </a:spcBef>
              <a:spcAft>
                <a:spcPts val="0"/>
              </a:spcAft>
              <a:buSzPts val="1620"/>
              <a:buChar char="▪"/>
              <a:defRPr/>
            </a:lvl3pPr>
            <a:lvl4pPr indent="-331469" lvl="3" marL="1828800" algn="l">
              <a:lnSpc>
                <a:spcPct val="90000"/>
              </a:lnSpc>
              <a:spcBef>
                <a:spcPts val="360"/>
              </a:spcBef>
              <a:spcAft>
                <a:spcPts val="0"/>
              </a:spcAft>
              <a:buSzPts val="1620"/>
              <a:buChar char="▪"/>
              <a:defRPr/>
            </a:lvl4pPr>
            <a:lvl5pPr indent="-331470" lvl="4" marL="2286000" algn="l">
              <a:lnSpc>
                <a:spcPct val="90000"/>
              </a:lnSpc>
              <a:spcBef>
                <a:spcPts val="360"/>
              </a:spcBef>
              <a:spcAft>
                <a:spcPts val="0"/>
              </a:spcAft>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6"/>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6" name="Google Shape;86;p16"/>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7" name="Google Shape;87;p1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cxnSp>
        <p:nvCxnSpPr>
          <p:cNvPr id="88" name="Google Shape;88;p16"/>
          <p:cNvCxnSpPr/>
          <p:nvPr/>
        </p:nvCxnSpPr>
        <p:spPr>
          <a:xfrm>
            <a:off x="628650" y="1587500"/>
            <a:ext cx="794385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89" name="Shape 89"/>
        <p:cNvGrpSpPr/>
        <p:nvPr/>
      </p:nvGrpSpPr>
      <p:grpSpPr>
        <a:xfrm>
          <a:off x="0" y="0"/>
          <a:ext cx="0" cy="0"/>
          <a:chOff x="0" y="0"/>
          <a:chExt cx="0" cy="0"/>
        </a:xfrm>
      </p:grpSpPr>
      <p:sp>
        <p:nvSpPr>
          <p:cNvPr id="90" name="Google Shape;90;p17"/>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algn="ctr">
              <a:lnSpc>
                <a:spcPct val="90000"/>
              </a:lnSpc>
              <a:spcBef>
                <a:spcPts val="0"/>
              </a:spcBef>
              <a:spcAft>
                <a:spcPts val="0"/>
              </a:spcAft>
              <a:buClr>
                <a:schemeClr val="accent3"/>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331470" lvl="0" marL="457200" algn="l">
              <a:lnSpc>
                <a:spcPct val="90000"/>
              </a:lnSpc>
              <a:spcBef>
                <a:spcPts val="360"/>
              </a:spcBef>
              <a:spcAft>
                <a:spcPts val="0"/>
              </a:spcAft>
              <a:buSzPts val="1620"/>
              <a:buChar char="▪"/>
              <a:defRPr/>
            </a:lvl1pPr>
            <a:lvl2pPr indent="-331469" lvl="1" marL="914400" algn="l">
              <a:lnSpc>
                <a:spcPct val="90000"/>
              </a:lnSpc>
              <a:spcBef>
                <a:spcPts val="360"/>
              </a:spcBef>
              <a:spcAft>
                <a:spcPts val="0"/>
              </a:spcAft>
              <a:buSzPts val="1620"/>
              <a:buChar char="▪"/>
              <a:defRPr/>
            </a:lvl2pPr>
            <a:lvl3pPr indent="-331469" lvl="2" marL="1371600" algn="l">
              <a:lnSpc>
                <a:spcPct val="90000"/>
              </a:lnSpc>
              <a:spcBef>
                <a:spcPts val="360"/>
              </a:spcBef>
              <a:spcAft>
                <a:spcPts val="0"/>
              </a:spcAft>
              <a:buSzPts val="1620"/>
              <a:buChar char="▪"/>
              <a:defRPr/>
            </a:lvl3pPr>
            <a:lvl4pPr indent="-331469" lvl="3" marL="1828800" algn="l">
              <a:lnSpc>
                <a:spcPct val="90000"/>
              </a:lnSpc>
              <a:spcBef>
                <a:spcPts val="360"/>
              </a:spcBef>
              <a:spcAft>
                <a:spcPts val="0"/>
              </a:spcAft>
              <a:buSzPts val="1620"/>
              <a:buChar char="▪"/>
              <a:defRPr/>
            </a:lvl4pPr>
            <a:lvl5pPr indent="-331470" lvl="4" marL="2286000" algn="l">
              <a:lnSpc>
                <a:spcPct val="90000"/>
              </a:lnSpc>
              <a:spcBef>
                <a:spcPts val="360"/>
              </a:spcBef>
              <a:spcAft>
                <a:spcPts val="0"/>
              </a:spcAft>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17"/>
          <p:cNvSpPr txBox="1"/>
          <p:nvPr>
            <p:ph idx="2" type="body"/>
          </p:nvPr>
        </p:nvSpPr>
        <p:spPr>
          <a:xfrm>
            <a:off x="139016" y="5783638"/>
            <a:ext cx="2424997" cy="23029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220"/>
              </a:spcBef>
              <a:spcAft>
                <a:spcPts val="0"/>
              </a:spcAft>
              <a:buSzPts val="990"/>
              <a:buFont typeface="Calibri"/>
              <a:buNone/>
              <a:defRPr sz="1100">
                <a:solidFill>
                  <a:srgbClr val="7F7F7F"/>
                </a:solidFill>
                <a:latin typeface="Calibri"/>
                <a:ea typeface="Calibri"/>
                <a:cs typeface="Calibri"/>
                <a:sym typeface="Calibri"/>
              </a:defRPr>
            </a:lvl1pPr>
            <a:lvl2pPr indent="-331469" lvl="1" marL="914400" algn="l">
              <a:lnSpc>
                <a:spcPct val="90000"/>
              </a:lnSpc>
              <a:spcBef>
                <a:spcPts val="360"/>
              </a:spcBef>
              <a:spcAft>
                <a:spcPts val="0"/>
              </a:spcAft>
              <a:buSzPts val="1620"/>
              <a:buChar char="▪"/>
              <a:defRPr/>
            </a:lvl2pPr>
            <a:lvl3pPr indent="-331469" lvl="2" marL="1371600" algn="l">
              <a:lnSpc>
                <a:spcPct val="90000"/>
              </a:lnSpc>
              <a:spcBef>
                <a:spcPts val="360"/>
              </a:spcBef>
              <a:spcAft>
                <a:spcPts val="0"/>
              </a:spcAft>
              <a:buSzPts val="1620"/>
              <a:buChar char="▪"/>
              <a:defRPr/>
            </a:lvl3pPr>
            <a:lvl4pPr indent="-331469" lvl="3" marL="1828800" algn="l">
              <a:lnSpc>
                <a:spcPct val="90000"/>
              </a:lnSpc>
              <a:spcBef>
                <a:spcPts val="360"/>
              </a:spcBef>
              <a:spcAft>
                <a:spcPts val="0"/>
              </a:spcAft>
              <a:buSzPts val="1620"/>
              <a:buChar char="▪"/>
              <a:defRPr/>
            </a:lvl4pPr>
            <a:lvl5pPr indent="-331470" lvl="4" marL="2286000" algn="l">
              <a:lnSpc>
                <a:spcPct val="90000"/>
              </a:lnSpc>
              <a:spcBef>
                <a:spcPts val="360"/>
              </a:spcBef>
              <a:spcAft>
                <a:spcPts val="0"/>
              </a:spcAft>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17"/>
          <p:cNvSpPr txBox="1"/>
          <p:nvPr>
            <p:ph idx="3" type="body"/>
          </p:nvPr>
        </p:nvSpPr>
        <p:spPr>
          <a:xfrm>
            <a:off x="3962400" y="5783638"/>
            <a:ext cx="4953000" cy="228600"/>
          </a:xfrm>
          <a:prstGeom prst="rect">
            <a:avLst/>
          </a:prstGeom>
          <a:noFill/>
          <a:ln>
            <a:noFill/>
          </a:ln>
        </p:spPr>
        <p:txBody>
          <a:bodyPr anchorCtr="0" anchor="t" bIns="45700" lIns="91425" spcFirstLastPara="1" rIns="91425" wrap="square" tIns="45700"/>
          <a:lstStyle>
            <a:lvl1pPr indent="-228600" lvl="0" marL="457200" algn="r">
              <a:lnSpc>
                <a:spcPct val="90000"/>
              </a:lnSpc>
              <a:spcBef>
                <a:spcPts val="0"/>
              </a:spcBef>
              <a:spcAft>
                <a:spcPts val="0"/>
              </a:spcAft>
              <a:buSzPts val="990"/>
              <a:buFont typeface="Calibri"/>
              <a:buNone/>
              <a:defRPr sz="1100">
                <a:solidFill>
                  <a:srgbClr val="7F7F7F"/>
                </a:solidFill>
                <a:latin typeface="Calibri"/>
                <a:ea typeface="Calibri"/>
                <a:cs typeface="Calibri"/>
                <a:sym typeface="Calibri"/>
              </a:defRPr>
            </a:lvl1pPr>
            <a:lvl2pPr indent="-228600" lvl="1" marL="914400" algn="l">
              <a:lnSpc>
                <a:spcPct val="90000"/>
              </a:lnSpc>
              <a:spcBef>
                <a:spcPts val="560"/>
              </a:spcBef>
              <a:spcAft>
                <a:spcPts val="0"/>
              </a:spcAft>
              <a:buSzPts val="2520"/>
              <a:buFont typeface="Calibri"/>
              <a:buNone/>
              <a:defRPr>
                <a:latin typeface="Calibri"/>
                <a:ea typeface="Calibri"/>
                <a:cs typeface="Calibri"/>
                <a:sym typeface="Calibri"/>
              </a:defRPr>
            </a:lvl2pPr>
            <a:lvl3pPr indent="-228600" lvl="2" marL="1371600" algn="l">
              <a:lnSpc>
                <a:spcPct val="90000"/>
              </a:lnSpc>
              <a:spcBef>
                <a:spcPts val="480"/>
              </a:spcBef>
              <a:spcAft>
                <a:spcPts val="0"/>
              </a:spcAft>
              <a:buSzPts val="2160"/>
              <a:buFont typeface="Calibri"/>
              <a:buNone/>
              <a:defRPr>
                <a:latin typeface="Calibri"/>
                <a:ea typeface="Calibri"/>
                <a:cs typeface="Calibri"/>
                <a:sym typeface="Calibri"/>
              </a:defRPr>
            </a:lvl3pPr>
            <a:lvl4pPr indent="-228600" lvl="3" marL="1828800" algn="l">
              <a:lnSpc>
                <a:spcPct val="90000"/>
              </a:lnSpc>
              <a:spcBef>
                <a:spcPts val="400"/>
              </a:spcBef>
              <a:spcAft>
                <a:spcPts val="0"/>
              </a:spcAft>
              <a:buSzPts val="1800"/>
              <a:buFont typeface="Calibri"/>
              <a:buNone/>
              <a:defRPr>
                <a:latin typeface="Calibri"/>
                <a:ea typeface="Calibri"/>
                <a:cs typeface="Calibri"/>
                <a:sym typeface="Calibri"/>
              </a:defRPr>
            </a:lvl4pPr>
            <a:lvl5pPr indent="-228600" lvl="4" marL="2286000" algn="l">
              <a:lnSpc>
                <a:spcPct val="90000"/>
              </a:lnSpc>
              <a:spcBef>
                <a:spcPts val="400"/>
              </a:spcBef>
              <a:spcAft>
                <a:spcPts val="0"/>
              </a:spcAft>
              <a:buSzPts val="1800"/>
              <a:buFont typeface="Calibri"/>
              <a:buNone/>
              <a:defRPr>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7" name="Shape 97"/>
        <p:cNvGrpSpPr/>
        <p:nvPr/>
      </p:nvGrpSpPr>
      <p:grpSpPr>
        <a:xfrm>
          <a:off x="0" y="0"/>
          <a:ext cx="0" cy="0"/>
          <a:chOff x="0" y="0"/>
          <a:chExt cx="0" cy="0"/>
        </a:xfrm>
      </p:grpSpPr>
      <p:sp>
        <p:nvSpPr>
          <p:cNvPr id="98" name="Google Shape;98;p19"/>
          <p:cNvSpPr txBox="1"/>
          <p:nvPr>
            <p:ph type="ctrTitle"/>
          </p:nvPr>
        </p:nvSpPr>
        <p:spPr>
          <a:xfrm>
            <a:off x="1143000" y="1122363"/>
            <a:ext cx="6858000" cy="2387700"/>
          </a:xfrm>
          <a:prstGeom prst="rect">
            <a:avLst/>
          </a:prstGeom>
          <a:noFill/>
          <a:ln>
            <a:noFill/>
          </a:ln>
        </p:spPr>
        <p:txBody>
          <a:bodyPr anchorCtr="0" anchor="b" bIns="45700" lIns="91425" spcFirstLastPara="1" rIns="91425" wrap="square" tIns="45700"/>
          <a:lstStyle>
            <a:lvl1pPr lvl="0" rtl="0" algn="ctr">
              <a:lnSpc>
                <a:spcPct val="90000"/>
              </a:lnSpc>
              <a:spcBef>
                <a:spcPts val="0"/>
              </a:spcBef>
              <a:spcAft>
                <a:spcPts val="0"/>
              </a:spcAft>
              <a:buClr>
                <a:schemeClr val="accent3"/>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 name="Google Shape;99;p19"/>
          <p:cNvSpPr txBox="1"/>
          <p:nvPr>
            <p:ph idx="1" type="subTitle"/>
          </p:nvPr>
        </p:nvSpPr>
        <p:spPr>
          <a:xfrm>
            <a:off x="1143000" y="3602038"/>
            <a:ext cx="6858000" cy="1655700"/>
          </a:xfrm>
          <a:prstGeom prst="rect">
            <a:avLst/>
          </a:prstGeom>
          <a:noFill/>
          <a:ln>
            <a:noFill/>
          </a:ln>
        </p:spPr>
        <p:txBody>
          <a:bodyPr anchorCtr="0" anchor="t" bIns="45700" lIns="91425" spcFirstLastPara="1" rIns="91425" wrap="square" tIns="45700"/>
          <a:lstStyle>
            <a:lvl1pPr lvl="0" rtl="0" algn="ctr">
              <a:lnSpc>
                <a:spcPct val="90000"/>
              </a:lnSpc>
              <a:spcBef>
                <a:spcPts val="480"/>
              </a:spcBef>
              <a:spcAft>
                <a:spcPts val="0"/>
              </a:spcAft>
              <a:buSzPts val="2160"/>
              <a:buNone/>
              <a:defRPr sz="2400"/>
            </a:lvl1pPr>
            <a:lvl2pPr lvl="1" rtl="0" algn="ctr">
              <a:lnSpc>
                <a:spcPct val="90000"/>
              </a:lnSpc>
              <a:spcBef>
                <a:spcPts val="400"/>
              </a:spcBef>
              <a:spcAft>
                <a:spcPts val="0"/>
              </a:spcAft>
              <a:buSzPts val="1800"/>
              <a:buNone/>
              <a:defRPr sz="2000"/>
            </a:lvl2pPr>
            <a:lvl3pPr lvl="2" rtl="0" algn="ctr">
              <a:lnSpc>
                <a:spcPct val="90000"/>
              </a:lnSpc>
              <a:spcBef>
                <a:spcPts val="360"/>
              </a:spcBef>
              <a:spcAft>
                <a:spcPts val="0"/>
              </a:spcAft>
              <a:buSzPts val="1620"/>
              <a:buNone/>
              <a:defRPr sz="1800"/>
            </a:lvl3pPr>
            <a:lvl4pPr lvl="3" rtl="0" algn="ctr">
              <a:lnSpc>
                <a:spcPct val="90000"/>
              </a:lnSpc>
              <a:spcBef>
                <a:spcPts val="320"/>
              </a:spcBef>
              <a:spcAft>
                <a:spcPts val="0"/>
              </a:spcAft>
              <a:buSzPts val="1440"/>
              <a:buNone/>
              <a:defRPr sz="1600"/>
            </a:lvl4pPr>
            <a:lvl5pPr lvl="4" rtl="0" algn="ctr">
              <a:lnSpc>
                <a:spcPct val="90000"/>
              </a:lnSpc>
              <a:spcBef>
                <a:spcPts val="320"/>
              </a:spcBef>
              <a:spcAft>
                <a:spcPts val="0"/>
              </a:spcAft>
              <a:buSzPts val="144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0" name="Shape 100"/>
        <p:cNvGrpSpPr/>
        <p:nvPr/>
      </p:nvGrpSpPr>
      <p:grpSpPr>
        <a:xfrm>
          <a:off x="0" y="0"/>
          <a:ext cx="0" cy="0"/>
          <a:chOff x="0" y="0"/>
          <a:chExt cx="0" cy="0"/>
        </a:xfrm>
      </p:grpSpPr>
      <p:sp>
        <p:nvSpPr>
          <p:cNvPr id="101" name="Google Shape;101;p20"/>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accent3"/>
              </a:buClr>
              <a:buSzPts val="3600"/>
              <a:buFont typeface="Calibri"/>
              <a:buNone/>
              <a:defRPr>
                <a:solidFill>
                  <a:schemeClr val="accent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 name="Google Shape;102;p20"/>
          <p:cNvSpPr txBox="1"/>
          <p:nvPr>
            <p:ph idx="1" type="body"/>
          </p:nvPr>
        </p:nvSpPr>
        <p:spPr>
          <a:xfrm>
            <a:off x="628650" y="1524000"/>
            <a:ext cx="7886700" cy="4653000"/>
          </a:xfrm>
          <a:prstGeom prst="rect">
            <a:avLst/>
          </a:prstGeom>
          <a:noFill/>
          <a:ln>
            <a:noFill/>
          </a:ln>
        </p:spPr>
        <p:txBody>
          <a:bodyPr anchorCtr="0" anchor="t" bIns="45700" lIns="91425" spcFirstLastPara="1" rIns="91425" wrap="square" tIns="45700"/>
          <a:lstStyle>
            <a:lvl1pPr indent="-331470" lvl="0" marL="457200" rtl="0" algn="l">
              <a:lnSpc>
                <a:spcPct val="90000"/>
              </a:lnSpc>
              <a:spcBef>
                <a:spcPts val="360"/>
              </a:spcBef>
              <a:spcAft>
                <a:spcPts val="0"/>
              </a:spcAft>
              <a:buSzPts val="1620"/>
              <a:buChar char="▪"/>
              <a:defRPr/>
            </a:lvl1pPr>
            <a:lvl2pPr indent="-331469" lvl="1" marL="914400" rtl="0" algn="l">
              <a:lnSpc>
                <a:spcPct val="90000"/>
              </a:lnSpc>
              <a:spcBef>
                <a:spcPts val="360"/>
              </a:spcBef>
              <a:spcAft>
                <a:spcPts val="0"/>
              </a:spcAft>
              <a:buSzPts val="1620"/>
              <a:buChar char="▪"/>
              <a:defRPr/>
            </a:lvl2pPr>
            <a:lvl3pPr indent="-331469" lvl="2" marL="1371600" rtl="0" algn="l">
              <a:lnSpc>
                <a:spcPct val="90000"/>
              </a:lnSpc>
              <a:spcBef>
                <a:spcPts val="360"/>
              </a:spcBef>
              <a:spcAft>
                <a:spcPts val="0"/>
              </a:spcAft>
              <a:buSzPts val="1620"/>
              <a:buChar char="▪"/>
              <a:defRPr/>
            </a:lvl3pPr>
            <a:lvl4pPr indent="-331469" lvl="3" marL="1828800" rtl="0" algn="l">
              <a:lnSpc>
                <a:spcPct val="90000"/>
              </a:lnSpc>
              <a:spcBef>
                <a:spcPts val="360"/>
              </a:spcBef>
              <a:spcAft>
                <a:spcPts val="0"/>
              </a:spcAft>
              <a:buSzPts val="1620"/>
              <a:buChar char="▪"/>
              <a:defRPr/>
            </a:lvl4pPr>
            <a:lvl5pPr indent="-331470" lvl="4" marL="2286000" rtl="0" algn="l">
              <a:lnSpc>
                <a:spcPct val="90000"/>
              </a:lnSpc>
              <a:spcBef>
                <a:spcPts val="360"/>
              </a:spcBef>
              <a:spcAft>
                <a:spcPts val="0"/>
              </a:spcAft>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103" name="Google Shape;103;p20"/>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4" name="Shape 104"/>
        <p:cNvGrpSpPr/>
        <p:nvPr/>
      </p:nvGrpSpPr>
      <p:grpSpPr>
        <a:xfrm>
          <a:off x="0" y="0"/>
          <a:ext cx="0" cy="0"/>
          <a:chOff x="0" y="0"/>
          <a:chExt cx="0" cy="0"/>
        </a:xfrm>
      </p:grpSpPr>
      <p:sp>
        <p:nvSpPr>
          <p:cNvPr id="105" name="Google Shape;105;p21"/>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accent3"/>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06" name="Google Shape;106;p21"/>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 name="Shape 13"/>
        <p:cNvGrpSpPr/>
        <p:nvPr/>
      </p:nvGrpSpPr>
      <p:grpSpPr>
        <a:xfrm>
          <a:off x="0" y="0"/>
          <a:ext cx="0" cy="0"/>
          <a:chOff x="0" y="0"/>
          <a:chExt cx="0" cy="0"/>
        </a:xfrm>
      </p:grpSpPr>
      <p:sp>
        <p:nvSpPr>
          <p:cNvPr id="14" name="Google Shape;14;p3"/>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accent3"/>
              </a:buClr>
              <a:buSzPts val="3600"/>
              <a:buFont typeface="Calibri"/>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3"/>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lstStyle>
            <a:lvl1pPr indent="-331470" lvl="0" marL="457200" algn="l">
              <a:lnSpc>
                <a:spcPct val="90000"/>
              </a:lnSpc>
              <a:spcBef>
                <a:spcPts val="360"/>
              </a:spcBef>
              <a:spcAft>
                <a:spcPts val="0"/>
              </a:spcAft>
              <a:buSzPts val="1620"/>
              <a:buChar char="▪"/>
              <a:defRPr/>
            </a:lvl1pPr>
            <a:lvl2pPr indent="-331469" lvl="1" marL="914400" algn="l">
              <a:lnSpc>
                <a:spcPct val="90000"/>
              </a:lnSpc>
              <a:spcBef>
                <a:spcPts val="360"/>
              </a:spcBef>
              <a:spcAft>
                <a:spcPts val="0"/>
              </a:spcAft>
              <a:buSzPts val="1620"/>
              <a:buChar char="▪"/>
              <a:defRPr/>
            </a:lvl2pPr>
            <a:lvl3pPr indent="-331469" lvl="2" marL="1371600" algn="l">
              <a:lnSpc>
                <a:spcPct val="90000"/>
              </a:lnSpc>
              <a:spcBef>
                <a:spcPts val="360"/>
              </a:spcBef>
              <a:spcAft>
                <a:spcPts val="0"/>
              </a:spcAft>
              <a:buSzPts val="1620"/>
              <a:buChar char="▪"/>
              <a:defRPr/>
            </a:lvl3pPr>
            <a:lvl4pPr indent="-331469" lvl="3" marL="1828800" algn="l">
              <a:lnSpc>
                <a:spcPct val="90000"/>
              </a:lnSpc>
              <a:spcBef>
                <a:spcPts val="360"/>
              </a:spcBef>
              <a:spcAft>
                <a:spcPts val="0"/>
              </a:spcAft>
              <a:buSzPts val="1620"/>
              <a:buChar char="▪"/>
              <a:defRPr/>
            </a:lvl4pPr>
            <a:lvl5pPr indent="-331470" lvl="4" marL="2286000" algn="l">
              <a:lnSpc>
                <a:spcPct val="90000"/>
              </a:lnSpc>
              <a:spcBef>
                <a:spcPts val="360"/>
              </a:spcBef>
              <a:spcAft>
                <a:spcPts val="0"/>
              </a:spcAft>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 name="Google Shape;16;p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7" name="Shape 107"/>
        <p:cNvGrpSpPr/>
        <p:nvPr/>
      </p:nvGrpSpPr>
      <p:grpSpPr>
        <a:xfrm>
          <a:off x="0" y="0"/>
          <a:ext cx="0" cy="0"/>
          <a:chOff x="0" y="0"/>
          <a:chExt cx="0" cy="0"/>
        </a:xfrm>
      </p:grpSpPr>
      <p:sp>
        <p:nvSpPr>
          <p:cNvPr id="108" name="Google Shape;108;p22"/>
          <p:cNvSpPr txBox="1"/>
          <p:nvPr>
            <p:ph type="title"/>
          </p:nvPr>
        </p:nvSpPr>
        <p:spPr>
          <a:xfrm>
            <a:off x="623888" y="1709743"/>
            <a:ext cx="7886700" cy="28527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accent3"/>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 name="Google Shape;109;p22"/>
          <p:cNvSpPr txBox="1"/>
          <p:nvPr>
            <p:ph idx="1" type="body"/>
          </p:nvPr>
        </p:nvSpPr>
        <p:spPr>
          <a:xfrm>
            <a:off x="623888" y="4589468"/>
            <a:ext cx="7886700" cy="15003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480"/>
              </a:spcBef>
              <a:spcAft>
                <a:spcPts val="0"/>
              </a:spcAft>
              <a:buSzPts val="2160"/>
              <a:buNone/>
              <a:defRPr sz="2400">
                <a:solidFill>
                  <a:srgbClr val="888888"/>
                </a:solidFill>
              </a:defRPr>
            </a:lvl1pPr>
            <a:lvl2pPr indent="-228600" lvl="1" marL="914400" rtl="0" algn="l">
              <a:lnSpc>
                <a:spcPct val="90000"/>
              </a:lnSpc>
              <a:spcBef>
                <a:spcPts val="400"/>
              </a:spcBef>
              <a:spcAft>
                <a:spcPts val="0"/>
              </a:spcAft>
              <a:buSzPts val="1800"/>
              <a:buNone/>
              <a:defRPr sz="2000">
                <a:solidFill>
                  <a:srgbClr val="888888"/>
                </a:solidFill>
              </a:defRPr>
            </a:lvl2pPr>
            <a:lvl3pPr indent="-228600" lvl="2" marL="1371600" rtl="0" algn="l">
              <a:lnSpc>
                <a:spcPct val="90000"/>
              </a:lnSpc>
              <a:spcBef>
                <a:spcPts val="360"/>
              </a:spcBef>
              <a:spcAft>
                <a:spcPts val="0"/>
              </a:spcAft>
              <a:buSzPts val="1620"/>
              <a:buNone/>
              <a:defRPr sz="1800">
                <a:solidFill>
                  <a:srgbClr val="888888"/>
                </a:solidFill>
              </a:defRPr>
            </a:lvl3pPr>
            <a:lvl4pPr indent="-228600" lvl="3" marL="1828800" rtl="0" algn="l">
              <a:lnSpc>
                <a:spcPct val="90000"/>
              </a:lnSpc>
              <a:spcBef>
                <a:spcPts val="320"/>
              </a:spcBef>
              <a:spcAft>
                <a:spcPts val="0"/>
              </a:spcAft>
              <a:buSzPts val="1440"/>
              <a:buNone/>
              <a:defRPr sz="1600">
                <a:solidFill>
                  <a:srgbClr val="888888"/>
                </a:solidFill>
              </a:defRPr>
            </a:lvl4pPr>
            <a:lvl5pPr indent="-228600" lvl="4" marL="2286000" rtl="0" algn="l">
              <a:lnSpc>
                <a:spcPct val="90000"/>
              </a:lnSpc>
              <a:spcBef>
                <a:spcPts val="320"/>
              </a:spcBef>
              <a:spcAft>
                <a:spcPts val="0"/>
              </a:spcAft>
              <a:buSzPts val="144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cxnSp>
        <p:nvCxnSpPr>
          <p:cNvPr id="110" name="Google Shape;110;p22"/>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111" name="Shape 111"/>
        <p:cNvGrpSpPr/>
        <p:nvPr/>
      </p:nvGrpSpPr>
      <p:grpSpPr>
        <a:xfrm>
          <a:off x="0" y="0"/>
          <a:ext cx="0" cy="0"/>
          <a:chOff x="0" y="0"/>
          <a:chExt cx="0" cy="0"/>
        </a:xfrm>
      </p:grpSpPr>
      <p:sp>
        <p:nvSpPr>
          <p:cNvPr id="112" name="Google Shape;112;p23"/>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accent3"/>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3" name="Google Shape;113;p23"/>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800">
                <a:solidFill>
                  <a:schemeClr val="dk1"/>
                </a:solidFill>
                <a:latin typeface="Arial"/>
                <a:ea typeface="Arial"/>
                <a:cs typeface="Arial"/>
                <a:sym typeface="Arial"/>
              </a:defRPr>
            </a:lvl1pPr>
            <a:lvl2pPr indent="0" lvl="1" marL="0" marR="0" rtl="0" algn="r">
              <a:spcBef>
                <a:spcPts val="0"/>
              </a:spcBef>
              <a:spcAft>
                <a:spcPts val="0"/>
              </a:spcAft>
              <a:buNone/>
              <a:defRPr sz="1800">
                <a:solidFill>
                  <a:schemeClr val="dk1"/>
                </a:solidFill>
                <a:latin typeface="Arial"/>
                <a:ea typeface="Arial"/>
                <a:cs typeface="Arial"/>
                <a:sym typeface="Arial"/>
              </a:defRPr>
            </a:lvl2pPr>
            <a:lvl3pPr indent="0" lvl="2" marL="0" marR="0" rtl="0" algn="r">
              <a:spcBef>
                <a:spcPts val="0"/>
              </a:spcBef>
              <a:spcAft>
                <a:spcPts val="0"/>
              </a:spcAft>
              <a:buNone/>
              <a:defRPr sz="1800">
                <a:solidFill>
                  <a:schemeClr val="dk1"/>
                </a:solidFill>
                <a:latin typeface="Arial"/>
                <a:ea typeface="Arial"/>
                <a:cs typeface="Arial"/>
                <a:sym typeface="Arial"/>
              </a:defRPr>
            </a:lvl3pPr>
            <a:lvl4pPr indent="0" lvl="3" marL="0" marR="0" rtl="0" algn="r">
              <a:spcBef>
                <a:spcPts val="0"/>
              </a:spcBef>
              <a:spcAft>
                <a:spcPts val="0"/>
              </a:spcAft>
              <a:buNone/>
              <a:defRPr sz="1800">
                <a:solidFill>
                  <a:schemeClr val="dk1"/>
                </a:solidFill>
                <a:latin typeface="Arial"/>
                <a:ea typeface="Arial"/>
                <a:cs typeface="Arial"/>
                <a:sym typeface="Arial"/>
              </a:defRPr>
            </a:lvl4pPr>
            <a:lvl5pPr indent="0" lvl="4" marL="0" marR="0" rtl="0" algn="r">
              <a:spcBef>
                <a:spcPts val="0"/>
              </a:spcBef>
              <a:spcAft>
                <a:spcPts val="0"/>
              </a:spcAft>
              <a:buNone/>
              <a:defRPr sz="1800">
                <a:solidFill>
                  <a:schemeClr val="dk1"/>
                </a:solidFill>
                <a:latin typeface="Arial"/>
                <a:ea typeface="Arial"/>
                <a:cs typeface="Arial"/>
                <a:sym typeface="Arial"/>
              </a:defRPr>
            </a:lvl5pPr>
            <a:lvl6pPr indent="0" lvl="5" marL="0" marR="0" rtl="0" algn="r">
              <a:spcBef>
                <a:spcPts val="0"/>
              </a:spcBef>
              <a:spcAft>
                <a:spcPts val="0"/>
              </a:spcAft>
              <a:buNone/>
              <a:defRPr sz="1800">
                <a:solidFill>
                  <a:schemeClr val="dk1"/>
                </a:solidFill>
                <a:latin typeface="Arial"/>
                <a:ea typeface="Arial"/>
                <a:cs typeface="Arial"/>
                <a:sym typeface="Arial"/>
              </a:defRPr>
            </a:lvl6pPr>
            <a:lvl7pPr indent="0" lvl="6" marL="0" marR="0" rtl="0" algn="r">
              <a:spcBef>
                <a:spcPts val="0"/>
              </a:spcBef>
              <a:spcAft>
                <a:spcPts val="0"/>
              </a:spcAft>
              <a:buNone/>
              <a:defRPr sz="1800">
                <a:solidFill>
                  <a:schemeClr val="dk1"/>
                </a:solidFill>
                <a:latin typeface="Arial"/>
                <a:ea typeface="Arial"/>
                <a:cs typeface="Arial"/>
                <a:sym typeface="Arial"/>
              </a:defRPr>
            </a:lvl7pPr>
            <a:lvl8pPr indent="0" lvl="7" marL="0" marR="0" rtl="0" algn="r">
              <a:spcBef>
                <a:spcPts val="0"/>
              </a:spcBef>
              <a:spcAft>
                <a:spcPts val="0"/>
              </a:spcAft>
              <a:buNone/>
              <a:defRPr sz="1800">
                <a:solidFill>
                  <a:schemeClr val="dk1"/>
                </a:solidFill>
                <a:latin typeface="Arial"/>
                <a:ea typeface="Arial"/>
                <a:cs typeface="Arial"/>
                <a:sym typeface="Arial"/>
              </a:defRPr>
            </a:lvl8pPr>
            <a:lvl9pPr indent="0" lvl="8" marL="0" marR="0" rtl="0" algn="r">
              <a:spcBef>
                <a:spcPts val="0"/>
              </a:spcBef>
              <a:spcAft>
                <a:spcPts val="0"/>
              </a:spcAft>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p23"/>
          <p:cNvSpPr txBox="1"/>
          <p:nvPr>
            <p:ph idx="1" type="body"/>
          </p:nvPr>
        </p:nvSpPr>
        <p:spPr>
          <a:xfrm>
            <a:off x="457200" y="1354138"/>
            <a:ext cx="8400900" cy="4792800"/>
          </a:xfrm>
          <a:prstGeom prst="rect">
            <a:avLst/>
          </a:prstGeom>
          <a:noFill/>
          <a:ln>
            <a:noFill/>
          </a:ln>
        </p:spPr>
        <p:txBody>
          <a:bodyPr anchorCtr="0" anchor="t" bIns="45700" lIns="91425" spcFirstLastPara="1" rIns="91425" wrap="square" tIns="45700"/>
          <a:lstStyle>
            <a:lvl1pPr indent="-331470" lvl="0" marL="457200" rtl="0" algn="l">
              <a:lnSpc>
                <a:spcPct val="90000"/>
              </a:lnSpc>
              <a:spcBef>
                <a:spcPts val="360"/>
              </a:spcBef>
              <a:spcAft>
                <a:spcPts val="0"/>
              </a:spcAft>
              <a:buSzPts val="1620"/>
              <a:buChar char="▪"/>
              <a:defRPr/>
            </a:lvl1pPr>
            <a:lvl2pPr indent="-388619" lvl="1" marL="914400" rtl="0" algn="l">
              <a:lnSpc>
                <a:spcPct val="90000"/>
              </a:lnSpc>
              <a:spcBef>
                <a:spcPts val="560"/>
              </a:spcBef>
              <a:spcAft>
                <a:spcPts val="0"/>
              </a:spcAft>
              <a:buSzPts val="2520"/>
              <a:buChar char="▪"/>
              <a:defRPr/>
            </a:lvl2pPr>
            <a:lvl3pPr indent="-365760" lvl="2" marL="1371600" rtl="0" algn="l">
              <a:lnSpc>
                <a:spcPct val="90000"/>
              </a:lnSpc>
              <a:spcBef>
                <a:spcPts val="480"/>
              </a:spcBef>
              <a:spcAft>
                <a:spcPts val="0"/>
              </a:spcAft>
              <a:buSzPts val="216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2 - 2 column">
  <p:cSld name="Title and content 2 - 2 column">
    <p:spTree>
      <p:nvGrpSpPr>
        <p:cNvPr id="115" name="Shape 115"/>
        <p:cNvGrpSpPr/>
        <p:nvPr/>
      </p:nvGrpSpPr>
      <p:grpSpPr>
        <a:xfrm>
          <a:off x="0" y="0"/>
          <a:ext cx="0" cy="0"/>
          <a:chOff x="0" y="0"/>
          <a:chExt cx="0" cy="0"/>
        </a:xfrm>
      </p:grpSpPr>
      <p:sp>
        <p:nvSpPr>
          <p:cNvPr id="116" name="Google Shape;116;p24"/>
          <p:cNvSpPr txBox="1"/>
          <p:nvPr>
            <p:ph idx="1" type="body"/>
          </p:nvPr>
        </p:nvSpPr>
        <p:spPr>
          <a:xfrm>
            <a:off x="457201" y="1354140"/>
            <a:ext cx="3886200" cy="4772100"/>
          </a:xfrm>
          <a:prstGeom prst="rect">
            <a:avLst/>
          </a:prstGeom>
          <a:noFill/>
          <a:ln>
            <a:noFill/>
          </a:ln>
        </p:spPr>
        <p:txBody>
          <a:bodyPr anchorCtr="0" anchor="t" bIns="45700" lIns="91425" spcFirstLastPara="1" rIns="91425" wrap="square" tIns="45700"/>
          <a:lstStyle>
            <a:lvl1pPr indent="-331470" lvl="0" marL="457200" rtl="0" algn="l">
              <a:lnSpc>
                <a:spcPct val="90000"/>
              </a:lnSpc>
              <a:spcBef>
                <a:spcPts val="360"/>
              </a:spcBef>
              <a:spcAft>
                <a:spcPts val="0"/>
              </a:spcAft>
              <a:buSzPts val="1620"/>
              <a:buChar char="▪"/>
              <a:defRPr/>
            </a:lvl1pPr>
            <a:lvl2pPr indent="-388619" lvl="1" marL="914400" rtl="0" algn="l">
              <a:lnSpc>
                <a:spcPct val="90000"/>
              </a:lnSpc>
              <a:spcBef>
                <a:spcPts val="0"/>
              </a:spcBef>
              <a:spcAft>
                <a:spcPts val="0"/>
              </a:spcAft>
              <a:buSzPts val="2520"/>
              <a:buChar char="▪"/>
              <a:defRPr/>
            </a:lvl2pPr>
            <a:lvl3pPr indent="-365760" lvl="2" marL="1371600" rtl="0" algn="l">
              <a:lnSpc>
                <a:spcPct val="90000"/>
              </a:lnSpc>
              <a:spcBef>
                <a:spcPts val="600"/>
              </a:spcBef>
              <a:spcAft>
                <a:spcPts val="0"/>
              </a:spcAft>
              <a:buSzPts val="2160"/>
              <a:buChar char="▪"/>
              <a:defRPr/>
            </a:lvl3pPr>
            <a:lvl4pPr indent="-342900" lvl="3" marL="1828800" rtl="0" algn="l">
              <a:lnSpc>
                <a:spcPct val="90000"/>
              </a:lnSpc>
              <a:spcBef>
                <a:spcPts val="6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7" name="Google Shape;117;p24"/>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800">
                <a:solidFill>
                  <a:schemeClr val="dk1"/>
                </a:solidFill>
                <a:latin typeface="Arial"/>
                <a:ea typeface="Arial"/>
                <a:cs typeface="Arial"/>
                <a:sym typeface="Arial"/>
              </a:defRPr>
            </a:lvl1pPr>
            <a:lvl2pPr indent="0" lvl="1" marL="0" marR="0" rtl="0" algn="r">
              <a:spcBef>
                <a:spcPts val="0"/>
              </a:spcBef>
              <a:spcAft>
                <a:spcPts val="0"/>
              </a:spcAft>
              <a:buNone/>
              <a:defRPr sz="1800">
                <a:solidFill>
                  <a:schemeClr val="dk1"/>
                </a:solidFill>
                <a:latin typeface="Arial"/>
                <a:ea typeface="Arial"/>
                <a:cs typeface="Arial"/>
                <a:sym typeface="Arial"/>
              </a:defRPr>
            </a:lvl2pPr>
            <a:lvl3pPr indent="0" lvl="2" marL="0" marR="0" rtl="0" algn="r">
              <a:spcBef>
                <a:spcPts val="0"/>
              </a:spcBef>
              <a:spcAft>
                <a:spcPts val="0"/>
              </a:spcAft>
              <a:buNone/>
              <a:defRPr sz="1800">
                <a:solidFill>
                  <a:schemeClr val="dk1"/>
                </a:solidFill>
                <a:latin typeface="Arial"/>
                <a:ea typeface="Arial"/>
                <a:cs typeface="Arial"/>
                <a:sym typeface="Arial"/>
              </a:defRPr>
            </a:lvl3pPr>
            <a:lvl4pPr indent="0" lvl="3" marL="0" marR="0" rtl="0" algn="r">
              <a:spcBef>
                <a:spcPts val="0"/>
              </a:spcBef>
              <a:spcAft>
                <a:spcPts val="0"/>
              </a:spcAft>
              <a:buNone/>
              <a:defRPr sz="1800">
                <a:solidFill>
                  <a:schemeClr val="dk1"/>
                </a:solidFill>
                <a:latin typeface="Arial"/>
                <a:ea typeface="Arial"/>
                <a:cs typeface="Arial"/>
                <a:sym typeface="Arial"/>
              </a:defRPr>
            </a:lvl4pPr>
            <a:lvl5pPr indent="0" lvl="4" marL="0" marR="0" rtl="0" algn="r">
              <a:spcBef>
                <a:spcPts val="0"/>
              </a:spcBef>
              <a:spcAft>
                <a:spcPts val="0"/>
              </a:spcAft>
              <a:buNone/>
              <a:defRPr sz="1800">
                <a:solidFill>
                  <a:schemeClr val="dk1"/>
                </a:solidFill>
                <a:latin typeface="Arial"/>
                <a:ea typeface="Arial"/>
                <a:cs typeface="Arial"/>
                <a:sym typeface="Arial"/>
              </a:defRPr>
            </a:lvl5pPr>
            <a:lvl6pPr indent="0" lvl="5" marL="0" marR="0" rtl="0" algn="r">
              <a:spcBef>
                <a:spcPts val="0"/>
              </a:spcBef>
              <a:spcAft>
                <a:spcPts val="0"/>
              </a:spcAft>
              <a:buNone/>
              <a:defRPr sz="1800">
                <a:solidFill>
                  <a:schemeClr val="dk1"/>
                </a:solidFill>
                <a:latin typeface="Arial"/>
                <a:ea typeface="Arial"/>
                <a:cs typeface="Arial"/>
                <a:sym typeface="Arial"/>
              </a:defRPr>
            </a:lvl6pPr>
            <a:lvl7pPr indent="0" lvl="6" marL="0" marR="0" rtl="0" algn="r">
              <a:spcBef>
                <a:spcPts val="0"/>
              </a:spcBef>
              <a:spcAft>
                <a:spcPts val="0"/>
              </a:spcAft>
              <a:buNone/>
              <a:defRPr sz="1800">
                <a:solidFill>
                  <a:schemeClr val="dk1"/>
                </a:solidFill>
                <a:latin typeface="Arial"/>
                <a:ea typeface="Arial"/>
                <a:cs typeface="Arial"/>
                <a:sym typeface="Arial"/>
              </a:defRPr>
            </a:lvl7pPr>
            <a:lvl8pPr indent="0" lvl="7" marL="0" marR="0" rtl="0" algn="r">
              <a:spcBef>
                <a:spcPts val="0"/>
              </a:spcBef>
              <a:spcAft>
                <a:spcPts val="0"/>
              </a:spcAft>
              <a:buNone/>
              <a:defRPr sz="1800">
                <a:solidFill>
                  <a:schemeClr val="dk1"/>
                </a:solidFill>
                <a:latin typeface="Arial"/>
                <a:ea typeface="Arial"/>
                <a:cs typeface="Arial"/>
                <a:sym typeface="Arial"/>
              </a:defRPr>
            </a:lvl8pPr>
            <a:lvl9pPr indent="0" lvl="8" marL="0" marR="0" rtl="0" algn="r">
              <a:spcBef>
                <a:spcPts val="0"/>
              </a:spcBef>
              <a:spcAft>
                <a:spcPts val="0"/>
              </a:spcAft>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24"/>
          <p:cNvSpPr txBox="1"/>
          <p:nvPr>
            <p:ph idx="2" type="body"/>
          </p:nvPr>
        </p:nvSpPr>
        <p:spPr>
          <a:xfrm>
            <a:off x="4800600" y="1354140"/>
            <a:ext cx="4059300" cy="4772100"/>
          </a:xfrm>
          <a:prstGeom prst="rect">
            <a:avLst/>
          </a:prstGeom>
          <a:noFill/>
          <a:ln>
            <a:noFill/>
          </a:ln>
        </p:spPr>
        <p:txBody>
          <a:bodyPr anchorCtr="0" anchor="t" bIns="45700" lIns="91425" spcFirstLastPara="1" rIns="91425" wrap="square" tIns="45700"/>
          <a:lstStyle>
            <a:lvl1pPr indent="-331470" lvl="0" marL="457200" rtl="0" algn="l">
              <a:lnSpc>
                <a:spcPct val="90000"/>
              </a:lnSpc>
              <a:spcBef>
                <a:spcPts val="360"/>
              </a:spcBef>
              <a:spcAft>
                <a:spcPts val="0"/>
              </a:spcAft>
              <a:buSzPts val="1620"/>
              <a:buChar char="▪"/>
              <a:defRPr/>
            </a:lvl1pPr>
            <a:lvl2pPr indent="-388619" lvl="1" marL="914400" rtl="0" algn="l">
              <a:lnSpc>
                <a:spcPct val="90000"/>
              </a:lnSpc>
              <a:spcBef>
                <a:spcPts val="0"/>
              </a:spcBef>
              <a:spcAft>
                <a:spcPts val="0"/>
              </a:spcAft>
              <a:buSzPts val="2520"/>
              <a:buChar char="▪"/>
              <a:defRPr/>
            </a:lvl2pPr>
            <a:lvl3pPr indent="-365760" lvl="2" marL="1371600" rtl="0" algn="l">
              <a:lnSpc>
                <a:spcPct val="90000"/>
              </a:lnSpc>
              <a:spcBef>
                <a:spcPts val="600"/>
              </a:spcBef>
              <a:spcAft>
                <a:spcPts val="0"/>
              </a:spcAft>
              <a:buSzPts val="2160"/>
              <a:buChar char="▪"/>
              <a:defRPr/>
            </a:lvl3pPr>
            <a:lvl4pPr indent="-342900" lvl="3" marL="1828800" rtl="0" algn="l">
              <a:lnSpc>
                <a:spcPct val="90000"/>
              </a:lnSpc>
              <a:spcBef>
                <a:spcPts val="6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9" name="Google Shape;119;p24"/>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accent3"/>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20" name="Google Shape;120;p24"/>
          <p:cNvCxnSpPr/>
          <p:nvPr/>
        </p:nvCxnSpPr>
        <p:spPr>
          <a:xfrm>
            <a:off x="457200" y="1162755"/>
            <a:ext cx="8400900" cy="0"/>
          </a:xfrm>
          <a:prstGeom prst="straightConnector1">
            <a:avLst/>
          </a:prstGeom>
          <a:noFill/>
          <a:ln cap="flat" cmpd="sng" w="12700">
            <a:solidFill>
              <a:schemeClr val="accent5"/>
            </a:solidFill>
            <a:prstDash val="solid"/>
            <a:miter lim="800000"/>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only">
  <p:cSld name="Title, subtitle only">
    <p:spTree>
      <p:nvGrpSpPr>
        <p:cNvPr id="121" name="Shape 121"/>
        <p:cNvGrpSpPr/>
        <p:nvPr/>
      </p:nvGrpSpPr>
      <p:grpSpPr>
        <a:xfrm>
          <a:off x="0" y="0"/>
          <a:ext cx="0" cy="0"/>
          <a:chOff x="0" y="0"/>
          <a:chExt cx="0" cy="0"/>
        </a:xfrm>
      </p:grpSpPr>
      <p:sp>
        <p:nvSpPr>
          <p:cNvPr id="122" name="Google Shape;122;p25"/>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800">
                <a:solidFill>
                  <a:schemeClr val="dk1"/>
                </a:solidFill>
                <a:latin typeface="Arial"/>
                <a:ea typeface="Arial"/>
                <a:cs typeface="Arial"/>
                <a:sym typeface="Arial"/>
              </a:defRPr>
            </a:lvl1pPr>
            <a:lvl2pPr indent="0" lvl="1" marL="0" marR="0" rtl="0" algn="r">
              <a:spcBef>
                <a:spcPts val="0"/>
              </a:spcBef>
              <a:spcAft>
                <a:spcPts val="0"/>
              </a:spcAft>
              <a:buNone/>
              <a:defRPr sz="1800">
                <a:solidFill>
                  <a:schemeClr val="dk1"/>
                </a:solidFill>
                <a:latin typeface="Arial"/>
                <a:ea typeface="Arial"/>
                <a:cs typeface="Arial"/>
                <a:sym typeface="Arial"/>
              </a:defRPr>
            </a:lvl2pPr>
            <a:lvl3pPr indent="0" lvl="2" marL="0" marR="0" rtl="0" algn="r">
              <a:spcBef>
                <a:spcPts val="0"/>
              </a:spcBef>
              <a:spcAft>
                <a:spcPts val="0"/>
              </a:spcAft>
              <a:buNone/>
              <a:defRPr sz="1800">
                <a:solidFill>
                  <a:schemeClr val="dk1"/>
                </a:solidFill>
                <a:latin typeface="Arial"/>
                <a:ea typeface="Arial"/>
                <a:cs typeface="Arial"/>
                <a:sym typeface="Arial"/>
              </a:defRPr>
            </a:lvl3pPr>
            <a:lvl4pPr indent="0" lvl="3" marL="0" marR="0" rtl="0" algn="r">
              <a:spcBef>
                <a:spcPts val="0"/>
              </a:spcBef>
              <a:spcAft>
                <a:spcPts val="0"/>
              </a:spcAft>
              <a:buNone/>
              <a:defRPr sz="1800">
                <a:solidFill>
                  <a:schemeClr val="dk1"/>
                </a:solidFill>
                <a:latin typeface="Arial"/>
                <a:ea typeface="Arial"/>
                <a:cs typeface="Arial"/>
                <a:sym typeface="Arial"/>
              </a:defRPr>
            </a:lvl4pPr>
            <a:lvl5pPr indent="0" lvl="4" marL="0" marR="0" rtl="0" algn="r">
              <a:spcBef>
                <a:spcPts val="0"/>
              </a:spcBef>
              <a:spcAft>
                <a:spcPts val="0"/>
              </a:spcAft>
              <a:buNone/>
              <a:defRPr sz="1800">
                <a:solidFill>
                  <a:schemeClr val="dk1"/>
                </a:solidFill>
                <a:latin typeface="Arial"/>
                <a:ea typeface="Arial"/>
                <a:cs typeface="Arial"/>
                <a:sym typeface="Arial"/>
              </a:defRPr>
            </a:lvl5pPr>
            <a:lvl6pPr indent="0" lvl="5" marL="0" marR="0" rtl="0" algn="r">
              <a:spcBef>
                <a:spcPts val="0"/>
              </a:spcBef>
              <a:spcAft>
                <a:spcPts val="0"/>
              </a:spcAft>
              <a:buNone/>
              <a:defRPr sz="1800">
                <a:solidFill>
                  <a:schemeClr val="dk1"/>
                </a:solidFill>
                <a:latin typeface="Arial"/>
                <a:ea typeface="Arial"/>
                <a:cs typeface="Arial"/>
                <a:sym typeface="Arial"/>
              </a:defRPr>
            </a:lvl6pPr>
            <a:lvl7pPr indent="0" lvl="6" marL="0" marR="0" rtl="0" algn="r">
              <a:spcBef>
                <a:spcPts val="0"/>
              </a:spcBef>
              <a:spcAft>
                <a:spcPts val="0"/>
              </a:spcAft>
              <a:buNone/>
              <a:defRPr sz="1800">
                <a:solidFill>
                  <a:schemeClr val="dk1"/>
                </a:solidFill>
                <a:latin typeface="Arial"/>
                <a:ea typeface="Arial"/>
                <a:cs typeface="Arial"/>
                <a:sym typeface="Arial"/>
              </a:defRPr>
            </a:lvl7pPr>
            <a:lvl8pPr indent="0" lvl="7" marL="0" marR="0" rtl="0" algn="r">
              <a:spcBef>
                <a:spcPts val="0"/>
              </a:spcBef>
              <a:spcAft>
                <a:spcPts val="0"/>
              </a:spcAft>
              <a:buNone/>
              <a:defRPr sz="1800">
                <a:solidFill>
                  <a:schemeClr val="dk1"/>
                </a:solidFill>
                <a:latin typeface="Arial"/>
                <a:ea typeface="Arial"/>
                <a:cs typeface="Arial"/>
                <a:sym typeface="Arial"/>
              </a:defRPr>
            </a:lvl8pPr>
            <a:lvl9pPr indent="0" lvl="8" marL="0" marR="0" rtl="0" algn="r">
              <a:spcBef>
                <a:spcPts val="0"/>
              </a:spcBef>
              <a:spcAft>
                <a:spcPts val="0"/>
              </a:spcAft>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p25"/>
          <p:cNvSpPr txBox="1"/>
          <p:nvPr>
            <p:ph idx="1" type="body"/>
          </p:nvPr>
        </p:nvSpPr>
        <p:spPr>
          <a:xfrm>
            <a:off x="453542" y="986177"/>
            <a:ext cx="8404800" cy="403200"/>
          </a:xfrm>
          <a:prstGeom prst="rect">
            <a:avLst/>
          </a:prstGeom>
          <a:noFill/>
          <a:ln>
            <a:noFill/>
          </a:ln>
        </p:spPr>
        <p:txBody>
          <a:bodyPr anchorCtr="0" anchor="t" bIns="45700" lIns="91425" spcFirstLastPara="1" rIns="91425" wrap="square" tIns="45700"/>
          <a:lstStyle>
            <a:lvl1pPr indent="-411480" lvl="0" marL="457200" rtl="0" algn="l">
              <a:lnSpc>
                <a:spcPct val="90000"/>
              </a:lnSpc>
              <a:spcBef>
                <a:spcPts val="640"/>
              </a:spcBef>
              <a:spcAft>
                <a:spcPts val="0"/>
              </a:spcAft>
              <a:buSzPts val="2880"/>
              <a:buChar char="▪"/>
              <a:defRPr>
                <a:solidFill>
                  <a:schemeClr val="accent4"/>
                </a:solidFill>
              </a:defRPr>
            </a:lvl1pPr>
            <a:lvl2pPr indent="-331469" lvl="1" marL="914400" rtl="0" algn="l">
              <a:lnSpc>
                <a:spcPct val="90000"/>
              </a:lnSpc>
              <a:spcBef>
                <a:spcPts val="360"/>
              </a:spcBef>
              <a:spcAft>
                <a:spcPts val="0"/>
              </a:spcAft>
              <a:buSzPts val="1620"/>
              <a:buChar char="▪"/>
              <a:defRPr/>
            </a:lvl2pPr>
            <a:lvl3pPr indent="-331469" lvl="2" marL="1371600" rtl="0" algn="l">
              <a:lnSpc>
                <a:spcPct val="90000"/>
              </a:lnSpc>
              <a:spcBef>
                <a:spcPts val="360"/>
              </a:spcBef>
              <a:spcAft>
                <a:spcPts val="0"/>
              </a:spcAft>
              <a:buSzPts val="1620"/>
              <a:buChar char="▪"/>
              <a:defRPr/>
            </a:lvl3pPr>
            <a:lvl4pPr indent="-331469" lvl="3" marL="1828800" rtl="0" algn="l">
              <a:lnSpc>
                <a:spcPct val="90000"/>
              </a:lnSpc>
              <a:spcBef>
                <a:spcPts val="360"/>
              </a:spcBef>
              <a:spcAft>
                <a:spcPts val="0"/>
              </a:spcAft>
              <a:buSzPts val="1620"/>
              <a:buChar char="▪"/>
              <a:defRPr/>
            </a:lvl4pPr>
            <a:lvl5pPr indent="-331470" lvl="4" marL="2286000" rtl="0" algn="l">
              <a:lnSpc>
                <a:spcPct val="90000"/>
              </a:lnSpc>
              <a:spcBef>
                <a:spcPts val="360"/>
              </a:spcBef>
              <a:spcAft>
                <a:spcPts val="0"/>
              </a:spcAft>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124" name="Google Shape;124;p25"/>
          <p:cNvCxnSpPr/>
          <p:nvPr/>
        </p:nvCxnSpPr>
        <p:spPr>
          <a:xfrm>
            <a:off x="457200" y="1501421"/>
            <a:ext cx="8400900" cy="0"/>
          </a:xfrm>
          <a:prstGeom prst="straightConnector1">
            <a:avLst/>
          </a:prstGeom>
          <a:noFill/>
          <a:ln cap="flat" cmpd="sng" w="12700">
            <a:solidFill>
              <a:schemeClr val="accent5"/>
            </a:solidFill>
            <a:prstDash val="solid"/>
            <a:miter lim="800000"/>
            <a:headEnd len="sm" w="sm" type="none"/>
            <a:tailEnd len="sm" w="sm" type="none"/>
          </a:ln>
        </p:spPr>
      </p:cxnSp>
      <p:sp>
        <p:nvSpPr>
          <p:cNvPr id="125" name="Google Shape;125;p25"/>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accent3"/>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ferred text layout">
  <p:cSld name="Preferred text layout">
    <p:spTree>
      <p:nvGrpSpPr>
        <p:cNvPr id="126" name="Shape 126"/>
        <p:cNvGrpSpPr/>
        <p:nvPr/>
      </p:nvGrpSpPr>
      <p:grpSpPr>
        <a:xfrm>
          <a:off x="0" y="0"/>
          <a:ext cx="0" cy="0"/>
          <a:chOff x="0" y="0"/>
          <a:chExt cx="0" cy="0"/>
        </a:xfrm>
      </p:grpSpPr>
      <p:sp>
        <p:nvSpPr>
          <p:cNvPr id="127" name="Google Shape;127;p26"/>
          <p:cNvSpPr txBox="1"/>
          <p:nvPr>
            <p:ph idx="1" type="body"/>
          </p:nvPr>
        </p:nvSpPr>
        <p:spPr>
          <a:xfrm>
            <a:off x="457200" y="1354138"/>
            <a:ext cx="8400900" cy="4792800"/>
          </a:xfrm>
          <a:prstGeom prst="rect">
            <a:avLst/>
          </a:prstGeom>
          <a:noFill/>
          <a:ln>
            <a:noFill/>
          </a:ln>
        </p:spPr>
        <p:txBody>
          <a:bodyPr anchorCtr="0" anchor="t" bIns="45700" lIns="91425" spcFirstLastPara="1" rIns="91425" wrap="square" tIns="45700"/>
          <a:lstStyle>
            <a:lvl1pPr indent="-331470" lvl="0" marL="457200" rtl="0" algn="l">
              <a:lnSpc>
                <a:spcPct val="90000"/>
              </a:lnSpc>
              <a:spcBef>
                <a:spcPts val="360"/>
              </a:spcBef>
              <a:spcAft>
                <a:spcPts val="0"/>
              </a:spcAft>
              <a:buSzPts val="1620"/>
              <a:buChar char="▪"/>
              <a:defRPr/>
            </a:lvl1pPr>
            <a:lvl2pPr indent="-228600" lvl="1" marL="914400" rtl="0" algn="l">
              <a:lnSpc>
                <a:spcPct val="90000"/>
              </a:lnSpc>
              <a:spcBef>
                <a:spcPts val="560"/>
              </a:spcBef>
              <a:spcAft>
                <a:spcPts val="0"/>
              </a:spcAft>
              <a:buSzPts val="2520"/>
              <a:buNone/>
              <a:defRPr>
                <a:solidFill>
                  <a:schemeClr val="dk1"/>
                </a:solidFill>
              </a:defRPr>
            </a:lvl2pPr>
            <a:lvl3pPr indent="-228600" lvl="2" marL="1371600" marR="0" rtl="0" algn="l">
              <a:lnSpc>
                <a:spcPct val="95000"/>
              </a:lnSpc>
              <a:spcBef>
                <a:spcPts val="600"/>
              </a:spcBef>
              <a:spcAft>
                <a:spcPts val="0"/>
              </a:spcAft>
              <a:buClr>
                <a:schemeClr val="dk1"/>
              </a:buClr>
              <a:buSzPts val="1620"/>
              <a:buFont typeface="Arial"/>
              <a:buNone/>
              <a:defRPr sz="1800">
                <a:solidFill>
                  <a:schemeClr val="dk1"/>
                </a:solidFill>
                <a:latin typeface="Calibri"/>
                <a:ea typeface="Calibri"/>
                <a:cs typeface="Calibri"/>
                <a:sym typeface="Calibri"/>
              </a:defRPr>
            </a:lvl3pPr>
            <a:lvl4pPr indent="-342900" lvl="3" marL="1828800" rtl="0" algn="l">
              <a:lnSpc>
                <a:spcPct val="90000"/>
              </a:lnSpc>
              <a:spcBef>
                <a:spcPts val="400"/>
              </a:spcBef>
              <a:spcAft>
                <a:spcPts val="0"/>
              </a:spcAft>
              <a:buClr>
                <a:schemeClr val="accent1"/>
              </a:buClr>
              <a:buSzPts val="1800"/>
              <a:buChar char="▪"/>
              <a:defRPr>
                <a:solidFill>
                  <a:schemeClr val="dk1"/>
                </a:solidFill>
              </a:defRPr>
            </a:lvl4pPr>
            <a:lvl5pPr indent="-342900" lvl="4" marL="2286000" rtl="0" algn="l">
              <a:lnSpc>
                <a:spcPct val="90000"/>
              </a:lnSpc>
              <a:spcBef>
                <a:spcPts val="400"/>
              </a:spcBef>
              <a:spcAft>
                <a:spcPts val="0"/>
              </a:spcAft>
              <a:buSzPts val="1800"/>
              <a:buFont typeface="Arial"/>
              <a:buChar char="–"/>
              <a:defRPr>
                <a:solidFill>
                  <a:schemeClr val="dk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8" name="Google Shape;128;p26"/>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800">
                <a:solidFill>
                  <a:schemeClr val="dk1"/>
                </a:solidFill>
                <a:latin typeface="Arial"/>
                <a:ea typeface="Arial"/>
                <a:cs typeface="Arial"/>
                <a:sym typeface="Arial"/>
              </a:defRPr>
            </a:lvl1pPr>
            <a:lvl2pPr indent="0" lvl="1" marL="0" marR="0" rtl="0" algn="r">
              <a:spcBef>
                <a:spcPts val="0"/>
              </a:spcBef>
              <a:spcAft>
                <a:spcPts val="0"/>
              </a:spcAft>
              <a:buNone/>
              <a:defRPr sz="1800">
                <a:solidFill>
                  <a:schemeClr val="dk1"/>
                </a:solidFill>
                <a:latin typeface="Arial"/>
                <a:ea typeface="Arial"/>
                <a:cs typeface="Arial"/>
                <a:sym typeface="Arial"/>
              </a:defRPr>
            </a:lvl2pPr>
            <a:lvl3pPr indent="0" lvl="2" marL="0" marR="0" rtl="0" algn="r">
              <a:spcBef>
                <a:spcPts val="0"/>
              </a:spcBef>
              <a:spcAft>
                <a:spcPts val="0"/>
              </a:spcAft>
              <a:buNone/>
              <a:defRPr sz="1800">
                <a:solidFill>
                  <a:schemeClr val="dk1"/>
                </a:solidFill>
                <a:latin typeface="Arial"/>
                <a:ea typeface="Arial"/>
                <a:cs typeface="Arial"/>
                <a:sym typeface="Arial"/>
              </a:defRPr>
            </a:lvl3pPr>
            <a:lvl4pPr indent="0" lvl="3" marL="0" marR="0" rtl="0" algn="r">
              <a:spcBef>
                <a:spcPts val="0"/>
              </a:spcBef>
              <a:spcAft>
                <a:spcPts val="0"/>
              </a:spcAft>
              <a:buNone/>
              <a:defRPr sz="1800">
                <a:solidFill>
                  <a:schemeClr val="dk1"/>
                </a:solidFill>
                <a:latin typeface="Arial"/>
                <a:ea typeface="Arial"/>
                <a:cs typeface="Arial"/>
                <a:sym typeface="Arial"/>
              </a:defRPr>
            </a:lvl4pPr>
            <a:lvl5pPr indent="0" lvl="4" marL="0" marR="0" rtl="0" algn="r">
              <a:spcBef>
                <a:spcPts val="0"/>
              </a:spcBef>
              <a:spcAft>
                <a:spcPts val="0"/>
              </a:spcAft>
              <a:buNone/>
              <a:defRPr sz="1800">
                <a:solidFill>
                  <a:schemeClr val="dk1"/>
                </a:solidFill>
                <a:latin typeface="Arial"/>
                <a:ea typeface="Arial"/>
                <a:cs typeface="Arial"/>
                <a:sym typeface="Arial"/>
              </a:defRPr>
            </a:lvl5pPr>
            <a:lvl6pPr indent="0" lvl="5" marL="0" marR="0" rtl="0" algn="r">
              <a:spcBef>
                <a:spcPts val="0"/>
              </a:spcBef>
              <a:spcAft>
                <a:spcPts val="0"/>
              </a:spcAft>
              <a:buNone/>
              <a:defRPr sz="1800">
                <a:solidFill>
                  <a:schemeClr val="dk1"/>
                </a:solidFill>
                <a:latin typeface="Arial"/>
                <a:ea typeface="Arial"/>
                <a:cs typeface="Arial"/>
                <a:sym typeface="Arial"/>
              </a:defRPr>
            </a:lvl6pPr>
            <a:lvl7pPr indent="0" lvl="6" marL="0" marR="0" rtl="0" algn="r">
              <a:spcBef>
                <a:spcPts val="0"/>
              </a:spcBef>
              <a:spcAft>
                <a:spcPts val="0"/>
              </a:spcAft>
              <a:buNone/>
              <a:defRPr sz="1800">
                <a:solidFill>
                  <a:schemeClr val="dk1"/>
                </a:solidFill>
                <a:latin typeface="Arial"/>
                <a:ea typeface="Arial"/>
                <a:cs typeface="Arial"/>
                <a:sym typeface="Arial"/>
              </a:defRPr>
            </a:lvl7pPr>
            <a:lvl8pPr indent="0" lvl="7" marL="0" marR="0" rtl="0" algn="r">
              <a:spcBef>
                <a:spcPts val="0"/>
              </a:spcBef>
              <a:spcAft>
                <a:spcPts val="0"/>
              </a:spcAft>
              <a:buNone/>
              <a:defRPr sz="1800">
                <a:solidFill>
                  <a:schemeClr val="dk1"/>
                </a:solidFill>
                <a:latin typeface="Arial"/>
                <a:ea typeface="Arial"/>
                <a:cs typeface="Arial"/>
                <a:sym typeface="Arial"/>
              </a:defRPr>
            </a:lvl8pPr>
            <a:lvl9pPr indent="0" lvl="8" marL="0" marR="0" rtl="0" algn="r">
              <a:spcBef>
                <a:spcPts val="0"/>
              </a:spcBef>
              <a:spcAft>
                <a:spcPts val="0"/>
              </a:spcAft>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26"/>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accent3"/>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30" name="Google Shape;130;p26"/>
          <p:cNvCxnSpPr/>
          <p:nvPr/>
        </p:nvCxnSpPr>
        <p:spPr>
          <a:xfrm>
            <a:off x="457200" y="1066800"/>
            <a:ext cx="8400900" cy="0"/>
          </a:xfrm>
          <a:prstGeom prst="straightConnector1">
            <a:avLst/>
          </a:prstGeom>
          <a:noFill/>
          <a:ln cap="flat" cmpd="sng" w="12700">
            <a:solidFill>
              <a:schemeClr val="accent5"/>
            </a:solidFill>
            <a:prstDash val="solid"/>
            <a:miter lim="800000"/>
            <a:headEnd len="sm" w="sm" type="none"/>
            <a:tailEnd len="sm" w="sm" type="none"/>
          </a:ln>
        </p:spPr>
      </p:cxn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131" name="Shape 131"/>
        <p:cNvGrpSpPr/>
        <p:nvPr/>
      </p:nvGrpSpPr>
      <p:grpSpPr>
        <a:xfrm>
          <a:off x="0" y="0"/>
          <a:ext cx="0" cy="0"/>
          <a:chOff x="0" y="0"/>
          <a:chExt cx="0" cy="0"/>
        </a:xfrm>
      </p:grpSpPr>
      <p:sp>
        <p:nvSpPr>
          <p:cNvPr id="132" name="Google Shape;132;p27"/>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accent3"/>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3" name="Google Shape;133;p27"/>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331470" lvl="0" marL="457200" rtl="0" algn="l">
              <a:lnSpc>
                <a:spcPct val="90000"/>
              </a:lnSpc>
              <a:spcBef>
                <a:spcPts val="360"/>
              </a:spcBef>
              <a:spcAft>
                <a:spcPts val="0"/>
              </a:spcAft>
              <a:buSzPts val="1620"/>
              <a:buChar char="▪"/>
              <a:defRPr/>
            </a:lvl1pPr>
            <a:lvl2pPr indent="-331469" lvl="1" marL="914400" rtl="0" algn="l">
              <a:lnSpc>
                <a:spcPct val="90000"/>
              </a:lnSpc>
              <a:spcBef>
                <a:spcPts val="360"/>
              </a:spcBef>
              <a:spcAft>
                <a:spcPts val="0"/>
              </a:spcAft>
              <a:buSzPts val="1620"/>
              <a:buChar char="▪"/>
              <a:defRPr/>
            </a:lvl2pPr>
            <a:lvl3pPr indent="-331469" lvl="2" marL="1371600" rtl="0" algn="l">
              <a:lnSpc>
                <a:spcPct val="90000"/>
              </a:lnSpc>
              <a:spcBef>
                <a:spcPts val="360"/>
              </a:spcBef>
              <a:spcAft>
                <a:spcPts val="0"/>
              </a:spcAft>
              <a:buSzPts val="1620"/>
              <a:buChar char="▪"/>
              <a:defRPr/>
            </a:lvl3pPr>
            <a:lvl4pPr indent="-331469" lvl="3" marL="1828800" rtl="0" algn="l">
              <a:lnSpc>
                <a:spcPct val="90000"/>
              </a:lnSpc>
              <a:spcBef>
                <a:spcPts val="360"/>
              </a:spcBef>
              <a:spcAft>
                <a:spcPts val="0"/>
              </a:spcAft>
              <a:buSzPts val="1620"/>
              <a:buChar char="▪"/>
              <a:defRPr/>
            </a:lvl4pPr>
            <a:lvl5pPr indent="-331470" lvl="4" marL="2286000" rtl="0" algn="l">
              <a:lnSpc>
                <a:spcPct val="90000"/>
              </a:lnSpc>
              <a:spcBef>
                <a:spcPts val="360"/>
              </a:spcBef>
              <a:spcAft>
                <a:spcPts val="0"/>
              </a:spcAft>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134" name="Google Shape;134;p27"/>
          <p:cNvCxnSpPr/>
          <p:nvPr/>
        </p:nvCxnSpPr>
        <p:spPr>
          <a:xfrm>
            <a:off x="628650" y="1587500"/>
            <a:ext cx="7943700" cy="0"/>
          </a:xfrm>
          <a:prstGeom prst="straightConnector1">
            <a:avLst/>
          </a:prstGeom>
          <a:noFill/>
          <a:ln cap="flat" cmpd="sng" w="38100">
            <a:solidFill>
              <a:srgbClr val="BFBFBF"/>
            </a:solidFill>
            <a:prstDash val="solid"/>
            <a:miter lim="800000"/>
            <a:headEnd len="sm" w="sm" type="none"/>
            <a:tailEnd len="sm" w="sm" type="none"/>
          </a:ln>
        </p:spPr>
      </p:cxnSp>
      <p:cxnSp>
        <p:nvCxnSpPr>
          <p:cNvPr id="135" name="Google Shape;135;p27"/>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36" name="Shape 136"/>
        <p:cNvGrpSpPr/>
        <p:nvPr/>
      </p:nvGrpSpPr>
      <p:grpSpPr>
        <a:xfrm>
          <a:off x="0" y="0"/>
          <a:ext cx="0" cy="0"/>
          <a:chOff x="0" y="0"/>
          <a:chExt cx="0" cy="0"/>
        </a:xfrm>
      </p:grpSpPr>
      <p:sp>
        <p:nvSpPr>
          <p:cNvPr id="137" name="Google Shape;137;p28"/>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accent3"/>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 name="Google Shape;138;p28"/>
          <p:cNvSpPr txBox="1"/>
          <p:nvPr>
            <p:ph idx="1" type="body"/>
          </p:nvPr>
        </p:nvSpPr>
        <p:spPr>
          <a:xfrm>
            <a:off x="628650" y="1825625"/>
            <a:ext cx="3886200" cy="4351200"/>
          </a:xfrm>
          <a:prstGeom prst="rect">
            <a:avLst/>
          </a:prstGeom>
          <a:noFill/>
          <a:ln>
            <a:noFill/>
          </a:ln>
        </p:spPr>
        <p:txBody>
          <a:bodyPr anchorCtr="0" anchor="t" bIns="45700" lIns="91425" spcFirstLastPara="1" rIns="91425" wrap="square" tIns="45700"/>
          <a:lstStyle>
            <a:lvl1pPr indent="-411480" lvl="0" marL="457200" rtl="0" algn="l">
              <a:lnSpc>
                <a:spcPct val="90000"/>
              </a:lnSpc>
              <a:spcBef>
                <a:spcPts val="640"/>
              </a:spcBef>
              <a:spcAft>
                <a:spcPts val="0"/>
              </a:spcAft>
              <a:buSzPts val="2880"/>
              <a:buChar char="▪"/>
              <a:defRPr sz="3200"/>
            </a:lvl1pPr>
            <a:lvl2pPr indent="-411480" lvl="1" marL="914400" rtl="0" algn="l">
              <a:lnSpc>
                <a:spcPct val="90000"/>
              </a:lnSpc>
              <a:spcBef>
                <a:spcPts val="640"/>
              </a:spcBef>
              <a:spcAft>
                <a:spcPts val="0"/>
              </a:spcAft>
              <a:buSzPts val="2880"/>
              <a:buChar char="▪"/>
              <a:defRPr sz="3200"/>
            </a:lvl2pPr>
            <a:lvl3pPr indent="-411480" lvl="2" marL="1371600" rtl="0" algn="l">
              <a:lnSpc>
                <a:spcPct val="90000"/>
              </a:lnSpc>
              <a:spcBef>
                <a:spcPts val="640"/>
              </a:spcBef>
              <a:spcAft>
                <a:spcPts val="0"/>
              </a:spcAft>
              <a:buSzPts val="2880"/>
              <a:buChar char="▪"/>
              <a:defRPr sz="3200"/>
            </a:lvl3pPr>
            <a:lvl4pPr indent="-411480" lvl="3" marL="1828800" rtl="0" algn="l">
              <a:lnSpc>
                <a:spcPct val="90000"/>
              </a:lnSpc>
              <a:spcBef>
                <a:spcPts val="640"/>
              </a:spcBef>
              <a:spcAft>
                <a:spcPts val="0"/>
              </a:spcAft>
              <a:buSzPts val="2880"/>
              <a:buChar char="▪"/>
              <a:defRPr sz="3200"/>
            </a:lvl4pPr>
            <a:lvl5pPr indent="-411479" lvl="4" marL="2286000" rtl="0" algn="l">
              <a:lnSpc>
                <a:spcPct val="90000"/>
              </a:lnSpc>
              <a:spcBef>
                <a:spcPts val="640"/>
              </a:spcBef>
              <a:spcAft>
                <a:spcPts val="0"/>
              </a:spcAft>
              <a:buSzPts val="2880"/>
              <a:buChar char="▪"/>
              <a:defRPr sz="32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9" name="Google Shape;139;p28"/>
          <p:cNvSpPr txBox="1"/>
          <p:nvPr>
            <p:ph idx="2" type="body"/>
          </p:nvPr>
        </p:nvSpPr>
        <p:spPr>
          <a:xfrm>
            <a:off x="4629150" y="1825625"/>
            <a:ext cx="3886200" cy="4351200"/>
          </a:xfrm>
          <a:prstGeom prst="rect">
            <a:avLst/>
          </a:prstGeom>
          <a:noFill/>
          <a:ln>
            <a:noFill/>
          </a:ln>
        </p:spPr>
        <p:txBody>
          <a:bodyPr anchorCtr="0" anchor="t" bIns="45700" lIns="91425" spcFirstLastPara="1" rIns="91425" wrap="square" tIns="45700"/>
          <a:lstStyle>
            <a:lvl1pPr indent="-411480" lvl="0" marL="457200" rtl="0" algn="l">
              <a:lnSpc>
                <a:spcPct val="90000"/>
              </a:lnSpc>
              <a:spcBef>
                <a:spcPts val="640"/>
              </a:spcBef>
              <a:spcAft>
                <a:spcPts val="0"/>
              </a:spcAft>
              <a:buSzPts val="2880"/>
              <a:buChar char="▪"/>
              <a:defRPr sz="3200"/>
            </a:lvl1pPr>
            <a:lvl2pPr indent="-411480" lvl="1" marL="914400" rtl="0" algn="l">
              <a:lnSpc>
                <a:spcPct val="90000"/>
              </a:lnSpc>
              <a:spcBef>
                <a:spcPts val="640"/>
              </a:spcBef>
              <a:spcAft>
                <a:spcPts val="0"/>
              </a:spcAft>
              <a:buSzPts val="2880"/>
              <a:buChar char="▪"/>
              <a:defRPr sz="3200"/>
            </a:lvl2pPr>
            <a:lvl3pPr indent="-411480" lvl="2" marL="1371600" rtl="0" algn="l">
              <a:lnSpc>
                <a:spcPct val="90000"/>
              </a:lnSpc>
              <a:spcBef>
                <a:spcPts val="640"/>
              </a:spcBef>
              <a:spcAft>
                <a:spcPts val="0"/>
              </a:spcAft>
              <a:buSzPts val="2880"/>
              <a:buChar char="▪"/>
              <a:defRPr sz="3200"/>
            </a:lvl3pPr>
            <a:lvl4pPr indent="-411480" lvl="3" marL="1828800" rtl="0" algn="l">
              <a:lnSpc>
                <a:spcPct val="90000"/>
              </a:lnSpc>
              <a:spcBef>
                <a:spcPts val="640"/>
              </a:spcBef>
              <a:spcAft>
                <a:spcPts val="0"/>
              </a:spcAft>
              <a:buSzPts val="2880"/>
              <a:buChar char="▪"/>
              <a:defRPr sz="3200"/>
            </a:lvl4pPr>
            <a:lvl5pPr indent="-411479" lvl="4" marL="2286000" rtl="0" algn="l">
              <a:lnSpc>
                <a:spcPct val="90000"/>
              </a:lnSpc>
              <a:spcBef>
                <a:spcPts val="640"/>
              </a:spcBef>
              <a:spcAft>
                <a:spcPts val="0"/>
              </a:spcAft>
              <a:buSzPts val="2880"/>
              <a:buChar char="▪"/>
              <a:defRPr sz="32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140" name="Google Shape;140;p28"/>
          <p:cNvCxnSpPr/>
          <p:nvPr/>
        </p:nvCxnSpPr>
        <p:spPr>
          <a:xfrm>
            <a:off x="628650" y="1587500"/>
            <a:ext cx="7943700" cy="0"/>
          </a:xfrm>
          <a:prstGeom prst="straightConnector1">
            <a:avLst/>
          </a:prstGeom>
          <a:noFill/>
          <a:ln cap="flat" cmpd="sng" w="38100">
            <a:solidFill>
              <a:srgbClr val="BFBFBF"/>
            </a:solidFill>
            <a:prstDash val="solid"/>
            <a:miter lim="800000"/>
            <a:headEnd len="sm" w="sm" type="none"/>
            <a:tailEnd len="sm" w="sm" type="none"/>
          </a:ln>
        </p:spPr>
      </p:cxnSp>
      <p:cxnSp>
        <p:nvCxnSpPr>
          <p:cNvPr id="141" name="Google Shape;141;p28"/>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42" name="Shape 142"/>
        <p:cNvGrpSpPr/>
        <p:nvPr/>
      </p:nvGrpSpPr>
      <p:grpSpPr>
        <a:xfrm>
          <a:off x="0" y="0"/>
          <a:ext cx="0" cy="0"/>
          <a:chOff x="0" y="0"/>
          <a:chExt cx="0" cy="0"/>
        </a:xfrm>
      </p:grpSpPr>
      <p:sp>
        <p:nvSpPr>
          <p:cNvPr id="143" name="Google Shape;143;p29"/>
          <p:cNvSpPr txBox="1"/>
          <p:nvPr>
            <p:ph type="title"/>
          </p:nvPr>
        </p:nvSpPr>
        <p:spPr>
          <a:xfrm>
            <a:off x="629841" y="365129"/>
            <a:ext cx="78867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accent3"/>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 name="Google Shape;144;p29"/>
          <p:cNvSpPr txBox="1"/>
          <p:nvPr>
            <p:ph idx="1" type="body"/>
          </p:nvPr>
        </p:nvSpPr>
        <p:spPr>
          <a:xfrm>
            <a:off x="629842" y="1681163"/>
            <a:ext cx="3868200" cy="823800"/>
          </a:xfrm>
          <a:prstGeom prst="rect">
            <a:avLst/>
          </a:prstGeom>
          <a:noFill/>
          <a:ln>
            <a:noFill/>
          </a:ln>
        </p:spPr>
        <p:txBody>
          <a:bodyPr anchorCtr="0" anchor="b" bIns="45700" lIns="91425" spcFirstLastPara="1" rIns="91425" wrap="square" tIns="45700"/>
          <a:lstStyle>
            <a:lvl1pPr indent="-228600" lvl="0" marL="457200" rtl="0" algn="l">
              <a:lnSpc>
                <a:spcPct val="90000"/>
              </a:lnSpc>
              <a:spcBef>
                <a:spcPts val="480"/>
              </a:spcBef>
              <a:spcAft>
                <a:spcPts val="0"/>
              </a:spcAft>
              <a:buSzPts val="2160"/>
              <a:buNone/>
              <a:defRPr b="1" sz="2400"/>
            </a:lvl1pPr>
            <a:lvl2pPr indent="-228600" lvl="1" marL="914400" rtl="0" algn="l">
              <a:lnSpc>
                <a:spcPct val="90000"/>
              </a:lnSpc>
              <a:spcBef>
                <a:spcPts val="400"/>
              </a:spcBef>
              <a:spcAft>
                <a:spcPts val="0"/>
              </a:spcAft>
              <a:buSzPts val="1800"/>
              <a:buNone/>
              <a:defRPr b="1" sz="2000"/>
            </a:lvl2pPr>
            <a:lvl3pPr indent="-228600" lvl="2" marL="1371600" rtl="0" algn="l">
              <a:lnSpc>
                <a:spcPct val="90000"/>
              </a:lnSpc>
              <a:spcBef>
                <a:spcPts val="360"/>
              </a:spcBef>
              <a:spcAft>
                <a:spcPts val="0"/>
              </a:spcAft>
              <a:buSzPts val="1620"/>
              <a:buNone/>
              <a:defRPr b="1" sz="1800"/>
            </a:lvl3pPr>
            <a:lvl4pPr indent="-228600" lvl="3" marL="1828800" rtl="0" algn="l">
              <a:lnSpc>
                <a:spcPct val="90000"/>
              </a:lnSpc>
              <a:spcBef>
                <a:spcPts val="320"/>
              </a:spcBef>
              <a:spcAft>
                <a:spcPts val="0"/>
              </a:spcAft>
              <a:buSzPts val="1440"/>
              <a:buNone/>
              <a:defRPr b="1" sz="1600"/>
            </a:lvl4pPr>
            <a:lvl5pPr indent="-228600" lvl="4" marL="2286000" rtl="0" algn="l">
              <a:lnSpc>
                <a:spcPct val="90000"/>
              </a:lnSpc>
              <a:spcBef>
                <a:spcPts val="320"/>
              </a:spcBef>
              <a:spcAft>
                <a:spcPts val="0"/>
              </a:spcAft>
              <a:buSzPts val="144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45" name="Google Shape;145;p29"/>
          <p:cNvSpPr txBox="1"/>
          <p:nvPr>
            <p:ph idx="2" type="body"/>
          </p:nvPr>
        </p:nvSpPr>
        <p:spPr>
          <a:xfrm>
            <a:off x="629842" y="2505075"/>
            <a:ext cx="3868200" cy="3684600"/>
          </a:xfrm>
          <a:prstGeom prst="rect">
            <a:avLst/>
          </a:prstGeom>
          <a:noFill/>
          <a:ln>
            <a:noFill/>
          </a:ln>
        </p:spPr>
        <p:txBody>
          <a:bodyPr anchorCtr="0" anchor="t" bIns="45700" lIns="91425" spcFirstLastPara="1" rIns="91425" wrap="square" tIns="45700"/>
          <a:lstStyle>
            <a:lvl1pPr indent="-331470" lvl="0" marL="457200" rtl="0" algn="l">
              <a:lnSpc>
                <a:spcPct val="90000"/>
              </a:lnSpc>
              <a:spcBef>
                <a:spcPts val="360"/>
              </a:spcBef>
              <a:spcAft>
                <a:spcPts val="0"/>
              </a:spcAft>
              <a:buSzPts val="1620"/>
              <a:buChar char="▪"/>
              <a:defRPr/>
            </a:lvl1pPr>
            <a:lvl2pPr indent="-331469" lvl="1" marL="914400" rtl="0" algn="l">
              <a:lnSpc>
                <a:spcPct val="90000"/>
              </a:lnSpc>
              <a:spcBef>
                <a:spcPts val="360"/>
              </a:spcBef>
              <a:spcAft>
                <a:spcPts val="0"/>
              </a:spcAft>
              <a:buSzPts val="1620"/>
              <a:buChar char="▪"/>
              <a:defRPr/>
            </a:lvl2pPr>
            <a:lvl3pPr indent="-331469" lvl="2" marL="1371600" rtl="0" algn="l">
              <a:lnSpc>
                <a:spcPct val="90000"/>
              </a:lnSpc>
              <a:spcBef>
                <a:spcPts val="360"/>
              </a:spcBef>
              <a:spcAft>
                <a:spcPts val="0"/>
              </a:spcAft>
              <a:buSzPts val="1620"/>
              <a:buChar char="▪"/>
              <a:defRPr/>
            </a:lvl3pPr>
            <a:lvl4pPr indent="-331469" lvl="3" marL="1828800" rtl="0" algn="l">
              <a:lnSpc>
                <a:spcPct val="90000"/>
              </a:lnSpc>
              <a:spcBef>
                <a:spcPts val="360"/>
              </a:spcBef>
              <a:spcAft>
                <a:spcPts val="0"/>
              </a:spcAft>
              <a:buSzPts val="1620"/>
              <a:buChar char="▪"/>
              <a:defRPr/>
            </a:lvl4pPr>
            <a:lvl5pPr indent="-331470" lvl="4" marL="2286000" rtl="0" algn="l">
              <a:lnSpc>
                <a:spcPct val="90000"/>
              </a:lnSpc>
              <a:spcBef>
                <a:spcPts val="360"/>
              </a:spcBef>
              <a:spcAft>
                <a:spcPts val="0"/>
              </a:spcAft>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6" name="Google Shape;146;p29"/>
          <p:cNvSpPr txBox="1"/>
          <p:nvPr>
            <p:ph idx="3" type="body"/>
          </p:nvPr>
        </p:nvSpPr>
        <p:spPr>
          <a:xfrm>
            <a:off x="4629152" y="1681163"/>
            <a:ext cx="3887400" cy="823800"/>
          </a:xfrm>
          <a:prstGeom prst="rect">
            <a:avLst/>
          </a:prstGeom>
          <a:noFill/>
          <a:ln>
            <a:noFill/>
          </a:ln>
        </p:spPr>
        <p:txBody>
          <a:bodyPr anchorCtr="0" anchor="b" bIns="45700" lIns="91425" spcFirstLastPara="1" rIns="91425" wrap="square" tIns="45700"/>
          <a:lstStyle>
            <a:lvl1pPr indent="-228600" lvl="0" marL="457200" rtl="0" algn="l">
              <a:lnSpc>
                <a:spcPct val="90000"/>
              </a:lnSpc>
              <a:spcBef>
                <a:spcPts val="480"/>
              </a:spcBef>
              <a:spcAft>
                <a:spcPts val="0"/>
              </a:spcAft>
              <a:buSzPts val="2160"/>
              <a:buNone/>
              <a:defRPr b="1" sz="2400"/>
            </a:lvl1pPr>
            <a:lvl2pPr indent="-228600" lvl="1" marL="914400" rtl="0" algn="l">
              <a:lnSpc>
                <a:spcPct val="90000"/>
              </a:lnSpc>
              <a:spcBef>
                <a:spcPts val="400"/>
              </a:spcBef>
              <a:spcAft>
                <a:spcPts val="0"/>
              </a:spcAft>
              <a:buSzPts val="1800"/>
              <a:buNone/>
              <a:defRPr b="1" sz="2000"/>
            </a:lvl2pPr>
            <a:lvl3pPr indent="-228600" lvl="2" marL="1371600" rtl="0" algn="l">
              <a:lnSpc>
                <a:spcPct val="90000"/>
              </a:lnSpc>
              <a:spcBef>
                <a:spcPts val="360"/>
              </a:spcBef>
              <a:spcAft>
                <a:spcPts val="0"/>
              </a:spcAft>
              <a:buSzPts val="1620"/>
              <a:buNone/>
              <a:defRPr b="1" sz="1800"/>
            </a:lvl3pPr>
            <a:lvl4pPr indent="-228600" lvl="3" marL="1828800" rtl="0" algn="l">
              <a:lnSpc>
                <a:spcPct val="90000"/>
              </a:lnSpc>
              <a:spcBef>
                <a:spcPts val="320"/>
              </a:spcBef>
              <a:spcAft>
                <a:spcPts val="0"/>
              </a:spcAft>
              <a:buSzPts val="1440"/>
              <a:buNone/>
              <a:defRPr b="1" sz="1600"/>
            </a:lvl4pPr>
            <a:lvl5pPr indent="-228600" lvl="4" marL="2286000" rtl="0" algn="l">
              <a:lnSpc>
                <a:spcPct val="90000"/>
              </a:lnSpc>
              <a:spcBef>
                <a:spcPts val="320"/>
              </a:spcBef>
              <a:spcAft>
                <a:spcPts val="0"/>
              </a:spcAft>
              <a:buSzPts val="144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47" name="Google Shape;147;p29"/>
          <p:cNvSpPr txBox="1"/>
          <p:nvPr>
            <p:ph idx="4" type="body"/>
          </p:nvPr>
        </p:nvSpPr>
        <p:spPr>
          <a:xfrm>
            <a:off x="4629152" y="2505075"/>
            <a:ext cx="3887400" cy="3684600"/>
          </a:xfrm>
          <a:prstGeom prst="rect">
            <a:avLst/>
          </a:prstGeom>
          <a:noFill/>
          <a:ln>
            <a:noFill/>
          </a:ln>
        </p:spPr>
        <p:txBody>
          <a:bodyPr anchorCtr="0" anchor="t" bIns="45700" lIns="91425" spcFirstLastPara="1" rIns="91425" wrap="square" tIns="45700"/>
          <a:lstStyle>
            <a:lvl1pPr indent="-331470" lvl="0" marL="457200" rtl="0" algn="l">
              <a:lnSpc>
                <a:spcPct val="90000"/>
              </a:lnSpc>
              <a:spcBef>
                <a:spcPts val="360"/>
              </a:spcBef>
              <a:spcAft>
                <a:spcPts val="0"/>
              </a:spcAft>
              <a:buSzPts val="1620"/>
              <a:buChar char="▪"/>
              <a:defRPr/>
            </a:lvl1pPr>
            <a:lvl2pPr indent="-331469" lvl="1" marL="914400" rtl="0" algn="l">
              <a:lnSpc>
                <a:spcPct val="90000"/>
              </a:lnSpc>
              <a:spcBef>
                <a:spcPts val="360"/>
              </a:spcBef>
              <a:spcAft>
                <a:spcPts val="0"/>
              </a:spcAft>
              <a:buSzPts val="1620"/>
              <a:buChar char="▪"/>
              <a:defRPr/>
            </a:lvl2pPr>
            <a:lvl3pPr indent="-331469" lvl="2" marL="1371600" rtl="0" algn="l">
              <a:lnSpc>
                <a:spcPct val="90000"/>
              </a:lnSpc>
              <a:spcBef>
                <a:spcPts val="360"/>
              </a:spcBef>
              <a:spcAft>
                <a:spcPts val="0"/>
              </a:spcAft>
              <a:buSzPts val="1620"/>
              <a:buChar char="▪"/>
              <a:defRPr/>
            </a:lvl3pPr>
            <a:lvl4pPr indent="-331469" lvl="3" marL="1828800" rtl="0" algn="l">
              <a:lnSpc>
                <a:spcPct val="90000"/>
              </a:lnSpc>
              <a:spcBef>
                <a:spcPts val="360"/>
              </a:spcBef>
              <a:spcAft>
                <a:spcPts val="0"/>
              </a:spcAft>
              <a:buSzPts val="1620"/>
              <a:buChar char="▪"/>
              <a:defRPr/>
            </a:lvl4pPr>
            <a:lvl5pPr indent="-331470" lvl="4" marL="2286000" rtl="0" algn="l">
              <a:lnSpc>
                <a:spcPct val="90000"/>
              </a:lnSpc>
              <a:spcBef>
                <a:spcPts val="360"/>
              </a:spcBef>
              <a:spcAft>
                <a:spcPts val="0"/>
              </a:spcAft>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148" name="Google Shape;148;p29"/>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9" name="Shape 149"/>
        <p:cNvGrpSpPr/>
        <p:nvPr/>
      </p:nvGrpSpPr>
      <p:grpSpPr>
        <a:xfrm>
          <a:off x="0" y="0"/>
          <a:ext cx="0" cy="0"/>
          <a:chOff x="0" y="0"/>
          <a:chExt cx="0" cy="0"/>
        </a:xfrm>
      </p:grpSpPr>
      <p:cxnSp>
        <p:nvCxnSpPr>
          <p:cNvPr id="150" name="Google Shape;150;p30"/>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51" name="Shape 151"/>
        <p:cNvGrpSpPr/>
        <p:nvPr/>
      </p:nvGrpSpPr>
      <p:grpSpPr>
        <a:xfrm>
          <a:off x="0" y="0"/>
          <a:ext cx="0" cy="0"/>
          <a:chOff x="0" y="0"/>
          <a:chExt cx="0" cy="0"/>
        </a:xfrm>
      </p:grpSpPr>
      <p:sp>
        <p:nvSpPr>
          <p:cNvPr id="152" name="Google Shape;152;p31"/>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accent3"/>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3" name="Google Shape;153;p31"/>
          <p:cNvSpPr txBox="1"/>
          <p:nvPr>
            <p:ph idx="1" type="body"/>
          </p:nvPr>
        </p:nvSpPr>
        <p:spPr>
          <a:xfrm>
            <a:off x="3887391" y="987430"/>
            <a:ext cx="4629300" cy="4873500"/>
          </a:xfrm>
          <a:prstGeom prst="rect">
            <a:avLst/>
          </a:prstGeom>
          <a:noFill/>
          <a:ln>
            <a:noFill/>
          </a:ln>
        </p:spPr>
        <p:txBody>
          <a:bodyPr anchorCtr="0" anchor="t" bIns="45700" lIns="91425" spcFirstLastPara="1" rIns="91425" wrap="square" tIns="45700"/>
          <a:lstStyle>
            <a:lvl1pPr indent="-411480" lvl="0" marL="457200" rtl="0" algn="l">
              <a:lnSpc>
                <a:spcPct val="90000"/>
              </a:lnSpc>
              <a:spcBef>
                <a:spcPts val="640"/>
              </a:spcBef>
              <a:spcAft>
                <a:spcPts val="0"/>
              </a:spcAft>
              <a:buSzPts val="2880"/>
              <a:buChar char="▪"/>
              <a:defRPr sz="3200"/>
            </a:lvl1pPr>
            <a:lvl2pPr indent="-388619" lvl="1" marL="914400" rtl="0" algn="l">
              <a:lnSpc>
                <a:spcPct val="90000"/>
              </a:lnSpc>
              <a:spcBef>
                <a:spcPts val="560"/>
              </a:spcBef>
              <a:spcAft>
                <a:spcPts val="0"/>
              </a:spcAft>
              <a:buSzPts val="2520"/>
              <a:buChar char="▪"/>
              <a:defRPr sz="2800"/>
            </a:lvl2pPr>
            <a:lvl3pPr indent="-365760" lvl="2" marL="1371600" rtl="0" algn="l">
              <a:lnSpc>
                <a:spcPct val="90000"/>
              </a:lnSpc>
              <a:spcBef>
                <a:spcPts val="480"/>
              </a:spcBef>
              <a:spcAft>
                <a:spcPts val="0"/>
              </a:spcAft>
              <a:buSzPts val="2160"/>
              <a:buChar char="▪"/>
              <a:defRPr sz="2400"/>
            </a:lvl3pPr>
            <a:lvl4pPr indent="-342900" lvl="3" marL="1828800" rtl="0" algn="l">
              <a:lnSpc>
                <a:spcPct val="90000"/>
              </a:lnSpc>
              <a:spcBef>
                <a:spcPts val="400"/>
              </a:spcBef>
              <a:spcAft>
                <a:spcPts val="0"/>
              </a:spcAft>
              <a:buSzPts val="1800"/>
              <a:buChar char="▪"/>
              <a:defRPr sz="2000"/>
            </a:lvl4pPr>
            <a:lvl5pPr indent="-342900" lvl="4" marL="2286000" rtl="0" algn="l">
              <a:lnSpc>
                <a:spcPct val="90000"/>
              </a:lnSpc>
              <a:spcBef>
                <a:spcPts val="400"/>
              </a:spcBef>
              <a:spcAft>
                <a:spcPts val="0"/>
              </a:spcAft>
              <a:buSzPts val="18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54" name="Google Shape;154;p31"/>
          <p:cNvSpPr txBox="1"/>
          <p:nvPr>
            <p:ph idx="2" type="body"/>
          </p:nvPr>
        </p:nvSpPr>
        <p:spPr>
          <a:xfrm>
            <a:off x="629841" y="2057400"/>
            <a:ext cx="2949300" cy="38115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320"/>
              </a:spcBef>
              <a:spcAft>
                <a:spcPts val="0"/>
              </a:spcAft>
              <a:buSzPts val="1440"/>
              <a:buNone/>
              <a:defRPr sz="1600"/>
            </a:lvl1pPr>
            <a:lvl2pPr indent="-228600" lvl="1" marL="914400" rtl="0" algn="l">
              <a:lnSpc>
                <a:spcPct val="90000"/>
              </a:lnSpc>
              <a:spcBef>
                <a:spcPts val="280"/>
              </a:spcBef>
              <a:spcAft>
                <a:spcPts val="0"/>
              </a:spcAft>
              <a:buSzPts val="1260"/>
              <a:buNone/>
              <a:defRPr sz="1400"/>
            </a:lvl2pPr>
            <a:lvl3pPr indent="-228600" lvl="2" marL="1371600" rtl="0" algn="l">
              <a:lnSpc>
                <a:spcPct val="90000"/>
              </a:lnSpc>
              <a:spcBef>
                <a:spcPts val="240"/>
              </a:spcBef>
              <a:spcAft>
                <a:spcPts val="0"/>
              </a:spcAft>
              <a:buSzPts val="1080"/>
              <a:buNone/>
              <a:defRPr sz="1200"/>
            </a:lvl3pPr>
            <a:lvl4pPr indent="-228600" lvl="3" marL="1828800" rtl="0" algn="l">
              <a:lnSpc>
                <a:spcPct val="90000"/>
              </a:lnSpc>
              <a:spcBef>
                <a:spcPts val="200"/>
              </a:spcBef>
              <a:spcAft>
                <a:spcPts val="0"/>
              </a:spcAft>
              <a:buSzPts val="900"/>
              <a:buNone/>
              <a:defRPr sz="1000"/>
            </a:lvl4pPr>
            <a:lvl5pPr indent="-228600" lvl="4" marL="2286000" rtl="0" algn="l">
              <a:lnSpc>
                <a:spcPct val="90000"/>
              </a:lnSpc>
              <a:spcBef>
                <a:spcPts val="200"/>
              </a:spcBef>
              <a:spcAft>
                <a:spcPts val="0"/>
              </a:spcAft>
              <a:buSzPts val="9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cxnSp>
        <p:nvCxnSpPr>
          <p:cNvPr id="155" name="Google Shape;155;p31"/>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 name="Shape 17"/>
        <p:cNvGrpSpPr/>
        <p:nvPr/>
      </p:nvGrpSpPr>
      <p:grpSpPr>
        <a:xfrm>
          <a:off x="0" y="0"/>
          <a:ext cx="0" cy="0"/>
          <a:chOff x="0" y="0"/>
          <a:chExt cx="0" cy="0"/>
        </a:xfrm>
      </p:grpSpPr>
      <p:sp>
        <p:nvSpPr>
          <p:cNvPr id="18" name="Google Shape;18;p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4"/>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56" name="Shape 156"/>
        <p:cNvGrpSpPr/>
        <p:nvPr/>
      </p:nvGrpSpPr>
      <p:grpSpPr>
        <a:xfrm>
          <a:off x="0" y="0"/>
          <a:ext cx="0" cy="0"/>
          <a:chOff x="0" y="0"/>
          <a:chExt cx="0" cy="0"/>
        </a:xfrm>
      </p:grpSpPr>
      <p:sp>
        <p:nvSpPr>
          <p:cNvPr id="157" name="Google Shape;157;p32"/>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accent3"/>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 name="Google Shape;158;p32"/>
          <p:cNvSpPr/>
          <p:nvPr>
            <p:ph idx="2" type="pic"/>
          </p:nvPr>
        </p:nvSpPr>
        <p:spPr>
          <a:xfrm>
            <a:off x="3887391" y="987430"/>
            <a:ext cx="4629300" cy="4873500"/>
          </a:xfrm>
          <a:prstGeom prst="rect">
            <a:avLst/>
          </a:prstGeom>
          <a:noFill/>
          <a:ln>
            <a:noFill/>
          </a:ln>
        </p:spPr>
        <p:txBody>
          <a:bodyPr anchorCtr="0" anchor="t" bIns="45700" lIns="91425" spcFirstLastPara="1" rIns="91425" wrap="square" tIns="45700"/>
          <a:lstStyle>
            <a:lvl1pPr lvl="0" marR="0" rtl="0" algn="l">
              <a:lnSpc>
                <a:spcPct val="90000"/>
              </a:lnSpc>
              <a:spcBef>
                <a:spcPts val="640"/>
              </a:spcBef>
              <a:spcAft>
                <a:spcPts val="0"/>
              </a:spcAft>
              <a:buClr>
                <a:schemeClr val="accent3"/>
              </a:buClr>
              <a:buSzPts val="2880"/>
              <a:buFont typeface="Noto Sans Symbols"/>
              <a:buNone/>
              <a:defRPr b="1" i="0" sz="3200" u="none" cap="none" strike="noStrike">
                <a:solidFill>
                  <a:schemeClr val="dk1"/>
                </a:solidFill>
                <a:latin typeface="Calibri"/>
                <a:ea typeface="Calibri"/>
                <a:cs typeface="Calibri"/>
                <a:sym typeface="Calibri"/>
              </a:defRPr>
            </a:lvl1pPr>
            <a:lvl2pPr lvl="1"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lvl="2"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59" name="Google Shape;159;p32"/>
          <p:cNvSpPr txBox="1"/>
          <p:nvPr>
            <p:ph idx="1" type="body"/>
          </p:nvPr>
        </p:nvSpPr>
        <p:spPr>
          <a:xfrm>
            <a:off x="629841" y="2057400"/>
            <a:ext cx="2949300" cy="38115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320"/>
              </a:spcBef>
              <a:spcAft>
                <a:spcPts val="0"/>
              </a:spcAft>
              <a:buSzPts val="1440"/>
              <a:buNone/>
              <a:defRPr sz="1600"/>
            </a:lvl1pPr>
            <a:lvl2pPr indent="-228600" lvl="1" marL="914400" rtl="0" algn="l">
              <a:lnSpc>
                <a:spcPct val="90000"/>
              </a:lnSpc>
              <a:spcBef>
                <a:spcPts val="280"/>
              </a:spcBef>
              <a:spcAft>
                <a:spcPts val="0"/>
              </a:spcAft>
              <a:buSzPts val="1260"/>
              <a:buNone/>
              <a:defRPr sz="1400"/>
            </a:lvl2pPr>
            <a:lvl3pPr indent="-228600" lvl="2" marL="1371600" rtl="0" algn="l">
              <a:lnSpc>
                <a:spcPct val="90000"/>
              </a:lnSpc>
              <a:spcBef>
                <a:spcPts val="240"/>
              </a:spcBef>
              <a:spcAft>
                <a:spcPts val="0"/>
              </a:spcAft>
              <a:buSzPts val="1080"/>
              <a:buNone/>
              <a:defRPr sz="1200"/>
            </a:lvl3pPr>
            <a:lvl4pPr indent="-228600" lvl="3" marL="1828800" rtl="0" algn="l">
              <a:lnSpc>
                <a:spcPct val="90000"/>
              </a:lnSpc>
              <a:spcBef>
                <a:spcPts val="200"/>
              </a:spcBef>
              <a:spcAft>
                <a:spcPts val="0"/>
              </a:spcAft>
              <a:buSzPts val="900"/>
              <a:buNone/>
              <a:defRPr sz="1000"/>
            </a:lvl4pPr>
            <a:lvl5pPr indent="-228600" lvl="4" marL="2286000" rtl="0" algn="l">
              <a:lnSpc>
                <a:spcPct val="90000"/>
              </a:lnSpc>
              <a:spcBef>
                <a:spcPts val="200"/>
              </a:spcBef>
              <a:spcAft>
                <a:spcPts val="0"/>
              </a:spcAft>
              <a:buSzPts val="9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cxnSp>
        <p:nvCxnSpPr>
          <p:cNvPr id="160" name="Google Shape;160;p32"/>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61" name="Shape 161"/>
        <p:cNvGrpSpPr/>
        <p:nvPr/>
      </p:nvGrpSpPr>
      <p:grpSpPr>
        <a:xfrm>
          <a:off x="0" y="0"/>
          <a:ext cx="0" cy="0"/>
          <a:chOff x="0" y="0"/>
          <a:chExt cx="0" cy="0"/>
        </a:xfrm>
      </p:grpSpPr>
      <p:sp>
        <p:nvSpPr>
          <p:cNvPr id="162" name="Google Shape;162;p33"/>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accent3"/>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3" name="Google Shape;163;p33"/>
          <p:cNvSpPr txBox="1"/>
          <p:nvPr>
            <p:ph idx="1" type="body"/>
          </p:nvPr>
        </p:nvSpPr>
        <p:spPr>
          <a:xfrm rot="5400000">
            <a:off x="2396400" y="57875"/>
            <a:ext cx="4351200" cy="7886700"/>
          </a:xfrm>
          <a:prstGeom prst="rect">
            <a:avLst/>
          </a:prstGeom>
          <a:noFill/>
          <a:ln>
            <a:noFill/>
          </a:ln>
        </p:spPr>
        <p:txBody>
          <a:bodyPr anchorCtr="0" anchor="t" bIns="45700" lIns="91425" spcFirstLastPara="1" rIns="91425" wrap="square" tIns="45700"/>
          <a:lstStyle>
            <a:lvl1pPr indent="-331470" lvl="0" marL="457200" rtl="0" algn="l">
              <a:lnSpc>
                <a:spcPct val="90000"/>
              </a:lnSpc>
              <a:spcBef>
                <a:spcPts val="360"/>
              </a:spcBef>
              <a:spcAft>
                <a:spcPts val="0"/>
              </a:spcAft>
              <a:buSzPts val="1620"/>
              <a:buChar char="▪"/>
              <a:defRPr/>
            </a:lvl1pPr>
            <a:lvl2pPr indent="-331469" lvl="1" marL="914400" rtl="0" algn="l">
              <a:lnSpc>
                <a:spcPct val="90000"/>
              </a:lnSpc>
              <a:spcBef>
                <a:spcPts val="360"/>
              </a:spcBef>
              <a:spcAft>
                <a:spcPts val="0"/>
              </a:spcAft>
              <a:buSzPts val="1620"/>
              <a:buChar char="▪"/>
              <a:defRPr/>
            </a:lvl2pPr>
            <a:lvl3pPr indent="-331469" lvl="2" marL="1371600" rtl="0" algn="l">
              <a:lnSpc>
                <a:spcPct val="90000"/>
              </a:lnSpc>
              <a:spcBef>
                <a:spcPts val="360"/>
              </a:spcBef>
              <a:spcAft>
                <a:spcPts val="0"/>
              </a:spcAft>
              <a:buSzPts val="1620"/>
              <a:buChar char="▪"/>
              <a:defRPr/>
            </a:lvl3pPr>
            <a:lvl4pPr indent="-331469" lvl="3" marL="1828800" rtl="0" algn="l">
              <a:lnSpc>
                <a:spcPct val="90000"/>
              </a:lnSpc>
              <a:spcBef>
                <a:spcPts val="360"/>
              </a:spcBef>
              <a:spcAft>
                <a:spcPts val="0"/>
              </a:spcAft>
              <a:buSzPts val="1620"/>
              <a:buChar char="▪"/>
              <a:defRPr/>
            </a:lvl4pPr>
            <a:lvl5pPr indent="-331470" lvl="4" marL="2286000" rtl="0" algn="l">
              <a:lnSpc>
                <a:spcPct val="90000"/>
              </a:lnSpc>
              <a:spcBef>
                <a:spcPts val="360"/>
              </a:spcBef>
              <a:spcAft>
                <a:spcPts val="0"/>
              </a:spcAft>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164" name="Google Shape;164;p33"/>
          <p:cNvCxnSpPr/>
          <p:nvPr/>
        </p:nvCxnSpPr>
        <p:spPr>
          <a:xfrm>
            <a:off x="628650" y="1587500"/>
            <a:ext cx="7943700" cy="0"/>
          </a:xfrm>
          <a:prstGeom prst="straightConnector1">
            <a:avLst/>
          </a:prstGeom>
          <a:noFill/>
          <a:ln cap="flat" cmpd="sng" w="38100">
            <a:solidFill>
              <a:srgbClr val="BFBFBF"/>
            </a:solidFill>
            <a:prstDash val="solid"/>
            <a:miter lim="800000"/>
            <a:headEnd len="sm" w="sm" type="none"/>
            <a:tailEnd len="sm" w="sm" type="none"/>
          </a:ln>
        </p:spPr>
      </p:cxnSp>
      <p:cxnSp>
        <p:nvCxnSpPr>
          <p:cNvPr id="165" name="Google Shape;165;p33"/>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66" name="Shape 166"/>
        <p:cNvGrpSpPr/>
        <p:nvPr/>
      </p:nvGrpSpPr>
      <p:grpSpPr>
        <a:xfrm>
          <a:off x="0" y="0"/>
          <a:ext cx="0" cy="0"/>
          <a:chOff x="0" y="0"/>
          <a:chExt cx="0" cy="0"/>
        </a:xfrm>
      </p:grpSpPr>
      <p:sp>
        <p:nvSpPr>
          <p:cNvPr id="167" name="Google Shape;167;p34"/>
          <p:cNvSpPr txBox="1"/>
          <p:nvPr>
            <p:ph type="title"/>
          </p:nvPr>
        </p:nvSpPr>
        <p:spPr>
          <a:xfrm rot="5400000">
            <a:off x="4623601" y="2285275"/>
            <a:ext cx="5811900" cy="19716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accent3"/>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8" name="Google Shape;168;p34"/>
          <p:cNvSpPr txBox="1"/>
          <p:nvPr>
            <p:ph idx="1" type="body"/>
          </p:nvPr>
        </p:nvSpPr>
        <p:spPr>
          <a:xfrm rot="5400000">
            <a:off x="623027" y="370675"/>
            <a:ext cx="5811900" cy="5800800"/>
          </a:xfrm>
          <a:prstGeom prst="rect">
            <a:avLst/>
          </a:prstGeom>
          <a:noFill/>
          <a:ln>
            <a:noFill/>
          </a:ln>
        </p:spPr>
        <p:txBody>
          <a:bodyPr anchorCtr="0" anchor="t" bIns="45700" lIns="91425" spcFirstLastPara="1" rIns="91425" wrap="square" tIns="45700"/>
          <a:lstStyle>
            <a:lvl1pPr indent="-331470" lvl="0" marL="457200" rtl="0" algn="l">
              <a:lnSpc>
                <a:spcPct val="90000"/>
              </a:lnSpc>
              <a:spcBef>
                <a:spcPts val="360"/>
              </a:spcBef>
              <a:spcAft>
                <a:spcPts val="0"/>
              </a:spcAft>
              <a:buSzPts val="1620"/>
              <a:buChar char="▪"/>
              <a:defRPr/>
            </a:lvl1pPr>
            <a:lvl2pPr indent="-331469" lvl="1" marL="914400" rtl="0" algn="l">
              <a:lnSpc>
                <a:spcPct val="90000"/>
              </a:lnSpc>
              <a:spcBef>
                <a:spcPts val="360"/>
              </a:spcBef>
              <a:spcAft>
                <a:spcPts val="0"/>
              </a:spcAft>
              <a:buSzPts val="1620"/>
              <a:buChar char="▪"/>
              <a:defRPr/>
            </a:lvl2pPr>
            <a:lvl3pPr indent="-331469" lvl="2" marL="1371600" rtl="0" algn="l">
              <a:lnSpc>
                <a:spcPct val="90000"/>
              </a:lnSpc>
              <a:spcBef>
                <a:spcPts val="360"/>
              </a:spcBef>
              <a:spcAft>
                <a:spcPts val="0"/>
              </a:spcAft>
              <a:buSzPts val="1620"/>
              <a:buChar char="▪"/>
              <a:defRPr/>
            </a:lvl3pPr>
            <a:lvl4pPr indent="-331469" lvl="3" marL="1828800" rtl="0" algn="l">
              <a:lnSpc>
                <a:spcPct val="90000"/>
              </a:lnSpc>
              <a:spcBef>
                <a:spcPts val="360"/>
              </a:spcBef>
              <a:spcAft>
                <a:spcPts val="0"/>
              </a:spcAft>
              <a:buSzPts val="1620"/>
              <a:buChar char="▪"/>
              <a:defRPr/>
            </a:lvl4pPr>
            <a:lvl5pPr indent="-331470" lvl="4" marL="2286000" rtl="0" algn="l">
              <a:lnSpc>
                <a:spcPct val="90000"/>
              </a:lnSpc>
              <a:spcBef>
                <a:spcPts val="360"/>
              </a:spcBef>
              <a:spcAft>
                <a:spcPts val="0"/>
              </a:spcAft>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169" name="Google Shape;169;p34"/>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170" name="Shape 170"/>
        <p:cNvGrpSpPr/>
        <p:nvPr/>
      </p:nvGrpSpPr>
      <p:grpSpPr>
        <a:xfrm>
          <a:off x="0" y="0"/>
          <a:ext cx="0" cy="0"/>
          <a:chOff x="0" y="0"/>
          <a:chExt cx="0" cy="0"/>
        </a:xfrm>
      </p:grpSpPr>
      <p:sp>
        <p:nvSpPr>
          <p:cNvPr id="171" name="Google Shape;171;p35"/>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rtl="0" algn="ctr">
              <a:lnSpc>
                <a:spcPct val="90000"/>
              </a:lnSpc>
              <a:spcBef>
                <a:spcPts val="0"/>
              </a:spcBef>
              <a:spcAft>
                <a:spcPts val="0"/>
              </a:spcAft>
              <a:buClr>
                <a:schemeClr val="accent3"/>
              </a:buClr>
              <a:buSzPts val="36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2" name="Google Shape;172;p35"/>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331470" lvl="0" marL="457200" rtl="0" algn="l">
              <a:lnSpc>
                <a:spcPct val="90000"/>
              </a:lnSpc>
              <a:spcBef>
                <a:spcPts val="360"/>
              </a:spcBef>
              <a:spcAft>
                <a:spcPts val="0"/>
              </a:spcAft>
              <a:buSzPts val="1620"/>
              <a:buChar char="▪"/>
              <a:defRPr/>
            </a:lvl1pPr>
            <a:lvl2pPr indent="-331469" lvl="1" marL="914400" rtl="0" algn="l">
              <a:lnSpc>
                <a:spcPct val="90000"/>
              </a:lnSpc>
              <a:spcBef>
                <a:spcPts val="360"/>
              </a:spcBef>
              <a:spcAft>
                <a:spcPts val="0"/>
              </a:spcAft>
              <a:buSzPts val="1620"/>
              <a:buChar char="▪"/>
              <a:defRPr/>
            </a:lvl2pPr>
            <a:lvl3pPr indent="-331469" lvl="2" marL="1371600" rtl="0" algn="l">
              <a:lnSpc>
                <a:spcPct val="90000"/>
              </a:lnSpc>
              <a:spcBef>
                <a:spcPts val="360"/>
              </a:spcBef>
              <a:spcAft>
                <a:spcPts val="0"/>
              </a:spcAft>
              <a:buSzPts val="1620"/>
              <a:buChar char="▪"/>
              <a:defRPr/>
            </a:lvl3pPr>
            <a:lvl4pPr indent="-331469" lvl="3" marL="1828800" rtl="0" algn="l">
              <a:lnSpc>
                <a:spcPct val="90000"/>
              </a:lnSpc>
              <a:spcBef>
                <a:spcPts val="360"/>
              </a:spcBef>
              <a:spcAft>
                <a:spcPts val="0"/>
              </a:spcAft>
              <a:buSzPts val="1620"/>
              <a:buChar char="▪"/>
              <a:defRPr/>
            </a:lvl4pPr>
            <a:lvl5pPr indent="-331470" lvl="4" marL="2286000" rtl="0" algn="l">
              <a:lnSpc>
                <a:spcPct val="90000"/>
              </a:lnSpc>
              <a:spcBef>
                <a:spcPts val="360"/>
              </a:spcBef>
              <a:spcAft>
                <a:spcPts val="0"/>
              </a:spcAft>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73" name="Google Shape;173;p35"/>
          <p:cNvSpPr txBox="1"/>
          <p:nvPr>
            <p:ph idx="2" type="body"/>
          </p:nvPr>
        </p:nvSpPr>
        <p:spPr>
          <a:xfrm>
            <a:off x="139016" y="5783638"/>
            <a:ext cx="2424900" cy="2304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220"/>
              </a:spcBef>
              <a:spcAft>
                <a:spcPts val="0"/>
              </a:spcAft>
              <a:buSzPts val="990"/>
              <a:buFont typeface="Calibri"/>
              <a:buNone/>
              <a:defRPr sz="1100">
                <a:solidFill>
                  <a:srgbClr val="7F7F7F"/>
                </a:solidFill>
                <a:latin typeface="Calibri"/>
                <a:ea typeface="Calibri"/>
                <a:cs typeface="Calibri"/>
                <a:sym typeface="Calibri"/>
              </a:defRPr>
            </a:lvl1pPr>
            <a:lvl2pPr indent="-331469" lvl="1" marL="914400" rtl="0" algn="l">
              <a:lnSpc>
                <a:spcPct val="90000"/>
              </a:lnSpc>
              <a:spcBef>
                <a:spcPts val="360"/>
              </a:spcBef>
              <a:spcAft>
                <a:spcPts val="0"/>
              </a:spcAft>
              <a:buSzPts val="1620"/>
              <a:buChar char="▪"/>
              <a:defRPr/>
            </a:lvl2pPr>
            <a:lvl3pPr indent="-331469" lvl="2" marL="1371600" rtl="0" algn="l">
              <a:lnSpc>
                <a:spcPct val="90000"/>
              </a:lnSpc>
              <a:spcBef>
                <a:spcPts val="360"/>
              </a:spcBef>
              <a:spcAft>
                <a:spcPts val="0"/>
              </a:spcAft>
              <a:buSzPts val="1620"/>
              <a:buChar char="▪"/>
              <a:defRPr/>
            </a:lvl3pPr>
            <a:lvl4pPr indent="-331469" lvl="3" marL="1828800" rtl="0" algn="l">
              <a:lnSpc>
                <a:spcPct val="90000"/>
              </a:lnSpc>
              <a:spcBef>
                <a:spcPts val="360"/>
              </a:spcBef>
              <a:spcAft>
                <a:spcPts val="0"/>
              </a:spcAft>
              <a:buSzPts val="1620"/>
              <a:buChar char="▪"/>
              <a:defRPr/>
            </a:lvl4pPr>
            <a:lvl5pPr indent="-331470" lvl="4" marL="2286000" rtl="0" algn="l">
              <a:lnSpc>
                <a:spcPct val="90000"/>
              </a:lnSpc>
              <a:spcBef>
                <a:spcPts val="360"/>
              </a:spcBef>
              <a:spcAft>
                <a:spcPts val="0"/>
              </a:spcAft>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74" name="Google Shape;174;p35"/>
          <p:cNvSpPr txBox="1"/>
          <p:nvPr>
            <p:ph idx="3" type="body"/>
          </p:nvPr>
        </p:nvSpPr>
        <p:spPr>
          <a:xfrm>
            <a:off x="3962400" y="5783638"/>
            <a:ext cx="4953000" cy="228600"/>
          </a:xfrm>
          <a:prstGeom prst="rect">
            <a:avLst/>
          </a:prstGeom>
          <a:noFill/>
          <a:ln>
            <a:noFill/>
          </a:ln>
        </p:spPr>
        <p:txBody>
          <a:bodyPr anchorCtr="0" anchor="t" bIns="45700" lIns="91425" spcFirstLastPara="1" rIns="91425" wrap="square" tIns="45700"/>
          <a:lstStyle>
            <a:lvl1pPr indent="-228600" lvl="0" marL="457200" rtl="0" algn="r">
              <a:lnSpc>
                <a:spcPct val="90000"/>
              </a:lnSpc>
              <a:spcBef>
                <a:spcPts val="0"/>
              </a:spcBef>
              <a:spcAft>
                <a:spcPts val="0"/>
              </a:spcAft>
              <a:buSzPts val="990"/>
              <a:buFont typeface="Calibri"/>
              <a:buNone/>
              <a:defRPr sz="1100">
                <a:solidFill>
                  <a:srgbClr val="7F7F7F"/>
                </a:solidFill>
                <a:latin typeface="Calibri"/>
                <a:ea typeface="Calibri"/>
                <a:cs typeface="Calibri"/>
                <a:sym typeface="Calibri"/>
              </a:defRPr>
            </a:lvl1pPr>
            <a:lvl2pPr indent="-228600" lvl="1" marL="914400" rtl="0" algn="l">
              <a:lnSpc>
                <a:spcPct val="90000"/>
              </a:lnSpc>
              <a:spcBef>
                <a:spcPts val="560"/>
              </a:spcBef>
              <a:spcAft>
                <a:spcPts val="0"/>
              </a:spcAft>
              <a:buSzPts val="2520"/>
              <a:buFont typeface="Calibri"/>
              <a:buNone/>
              <a:defRPr>
                <a:latin typeface="Calibri"/>
                <a:ea typeface="Calibri"/>
                <a:cs typeface="Calibri"/>
                <a:sym typeface="Calibri"/>
              </a:defRPr>
            </a:lvl2pPr>
            <a:lvl3pPr indent="-228600" lvl="2" marL="1371600" rtl="0" algn="l">
              <a:lnSpc>
                <a:spcPct val="90000"/>
              </a:lnSpc>
              <a:spcBef>
                <a:spcPts val="480"/>
              </a:spcBef>
              <a:spcAft>
                <a:spcPts val="0"/>
              </a:spcAft>
              <a:buSzPts val="2160"/>
              <a:buFont typeface="Calibri"/>
              <a:buNone/>
              <a:defRPr>
                <a:latin typeface="Calibri"/>
                <a:ea typeface="Calibri"/>
                <a:cs typeface="Calibri"/>
                <a:sym typeface="Calibri"/>
              </a:defRPr>
            </a:lvl3pPr>
            <a:lvl4pPr indent="-228600" lvl="3" marL="1828800" rtl="0" algn="l">
              <a:lnSpc>
                <a:spcPct val="90000"/>
              </a:lnSpc>
              <a:spcBef>
                <a:spcPts val="400"/>
              </a:spcBef>
              <a:spcAft>
                <a:spcPts val="0"/>
              </a:spcAft>
              <a:buSzPts val="1800"/>
              <a:buFont typeface="Calibri"/>
              <a:buNone/>
              <a:defRPr>
                <a:latin typeface="Calibri"/>
                <a:ea typeface="Calibri"/>
                <a:cs typeface="Calibri"/>
                <a:sym typeface="Calibri"/>
              </a:defRPr>
            </a:lvl4pPr>
            <a:lvl5pPr indent="-228600" lvl="4" marL="2286000" rtl="0" algn="l">
              <a:lnSpc>
                <a:spcPct val="90000"/>
              </a:lnSpc>
              <a:spcBef>
                <a:spcPts val="400"/>
              </a:spcBef>
              <a:spcAft>
                <a:spcPts val="0"/>
              </a:spcAft>
              <a:buSzPts val="1800"/>
              <a:buFont typeface="Calibri"/>
              <a:buNone/>
              <a:defRPr>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175" name="Google Shape;175;p35"/>
          <p:cNvCxnSpPr/>
          <p:nvPr/>
        </p:nvCxnSpPr>
        <p:spPr>
          <a:xfrm>
            <a:off x="0" y="6248400"/>
            <a:ext cx="9144000" cy="0"/>
          </a:xfrm>
          <a:prstGeom prst="straightConnector1">
            <a:avLst/>
          </a:prstGeom>
          <a:noFill/>
          <a:ln cap="flat" cmpd="sng" w="38100">
            <a:solidFill>
              <a:srgbClr val="FF6700"/>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 name="Shape 20"/>
        <p:cNvGrpSpPr/>
        <p:nvPr/>
      </p:nvGrpSpPr>
      <p:grpSpPr>
        <a:xfrm>
          <a:off x="0" y="0"/>
          <a:ext cx="0" cy="0"/>
          <a:chOff x="0" y="0"/>
          <a:chExt cx="0" cy="0"/>
        </a:xfrm>
      </p:grpSpPr>
      <p:sp>
        <p:nvSpPr>
          <p:cNvPr id="21" name="Google Shape;21;p5"/>
          <p:cNvSpPr txBox="1"/>
          <p:nvPr>
            <p:ph type="title"/>
          </p:nvPr>
        </p:nvSpPr>
        <p:spPr>
          <a:xfrm>
            <a:off x="623888" y="1709743"/>
            <a:ext cx="7886700" cy="285273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accent3"/>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5"/>
          <p:cNvSpPr txBox="1"/>
          <p:nvPr>
            <p:ph idx="1" type="body"/>
          </p:nvPr>
        </p:nvSpPr>
        <p:spPr>
          <a:xfrm>
            <a:off x="623888" y="4589468"/>
            <a:ext cx="7886700" cy="1500187"/>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480"/>
              </a:spcBef>
              <a:spcAft>
                <a:spcPts val="0"/>
              </a:spcAft>
              <a:buSzPts val="2160"/>
              <a:buNone/>
              <a:defRPr sz="2400">
                <a:solidFill>
                  <a:srgbClr val="888888"/>
                </a:solidFill>
              </a:defRPr>
            </a:lvl1pPr>
            <a:lvl2pPr indent="-228600" lvl="1" marL="914400" algn="l">
              <a:lnSpc>
                <a:spcPct val="90000"/>
              </a:lnSpc>
              <a:spcBef>
                <a:spcPts val="400"/>
              </a:spcBef>
              <a:spcAft>
                <a:spcPts val="0"/>
              </a:spcAft>
              <a:buSzPts val="1800"/>
              <a:buNone/>
              <a:defRPr sz="2000">
                <a:solidFill>
                  <a:srgbClr val="888888"/>
                </a:solidFill>
              </a:defRPr>
            </a:lvl2pPr>
            <a:lvl3pPr indent="-228600" lvl="2" marL="1371600" algn="l">
              <a:lnSpc>
                <a:spcPct val="90000"/>
              </a:lnSpc>
              <a:spcBef>
                <a:spcPts val="360"/>
              </a:spcBef>
              <a:spcAft>
                <a:spcPts val="0"/>
              </a:spcAft>
              <a:buSzPts val="1620"/>
              <a:buNone/>
              <a:defRPr sz="1800">
                <a:solidFill>
                  <a:srgbClr val="888888"/>
                </a:solidFill>
              </a:defRPr>
            </a:lvl3pPr>
            <a:lvl4pPr indent="-228600" lvl="3" marL="1828800" algn="l">
              <a:lnSpc>
                <a:spcPct val="90000"/>
              </a:lnSpc>
              <a:spcBef>
                <a:spcPts val="320"/>
              </a:spcBef>
              <a:spcAft>
                <a:spcPts val="0"/>
              </a:spcAft>
              <a:buSzPts val="1440"/>
              <a:buNone/>
              <a:defRPr sz="1600">
                <a:solidFill>
                  <a:srgbClr val="888888"/>
                </a:solidFill>
              </a:defRPr>
            </a:lvl4pPr>
            <a:lvl5pPr indent="-228600" lvl="4" marL="2286000" algn="l">
              <a:lnSpc>
                <a:spcPct val="90000"/>
              </a:lnSpc>
              <a:spcBef>
                <a:spcPts val="320"/>
              </a:spcBef>
              <a:spcAft>
                <a:spcPts val="0"/>
              </a:spcAft>
              <a:buSzPts val="144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3" name="Google Shape;23;p5"/>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24" name="Shape 24"/>
        <p:cNvGrpSpPr/>
        <p:nvPr/>
      </p:nvGrpSpPr>
      <p:grpSpPr>
        <a:xfrm>
          <a:off x="0" y="0"/>
          <a:ext cx="0" cy="0"/>
          <a:chOff x="0" y="0"/>
          <a:chExt cx="0" cy="0"/>
        </a:xfrm>
      </p:grpSpPr>
      <p:sp>
        <p:nvSpPr>
          <p:cNvPr id="25" name="Google Shape;25;p6"/>
          <p:cNvSpPr txBox="1"/>
          <p:nvPr>
            <p:ph type="title"/>
          </p:nvPr>
        </p:nvSpPr>
        <p:spPr>
          <a:xfrm>
            <a:off x="628650" y="365128"/>
            <a:ext cx="7886700" cy="1325563"/>
          </a:xfrm>
          <a:prstGeom prst="rect">
            <a:avLst/>
          </a:prstGeom>
          <a:noFill/>
          <a:ln>
            <a:noFill/>
          </a:ln>
        </p:spPr>
        <p:txBody>
          <a:bodyPr anchorCtr="0" anchor="ctr" bIns="91425" lIns="91425" spcFirstLastPara="1" rIns="91425" wrap="square" tIns="91425"/>
          <a:lstStyle>
            <a:lvl1pPr lvl="0" marR="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6"/>
          <p:cNvSpPr txBox="1"/>
          <p:nvPr>
            <p:ph idx="1" type="body"/>
          </p:nvPr>
        </p:nvSpPr>
        <p:spPr>
          <a:xfrm>
            <a:off x="457200" y="1354138"/>
            <a:ext cx="8401050" cy="4792663"/>
          </a:xfrm>
          <a:prstGeom prst="rect">
            <a:avLst/>
          </a:prstGeom>
          <a:noFill/>
          <a:ln>
            <a:noFill/>
          </a:ln>
        </p:spPr>
        <p:txBody>
          <a:bodyPr anchorCtr="0" anchor="t" bIns="91425" lIns="91425" spcFirstLastPara="1" rIns="91425" wrap="square" tIns="91425"/>
          <a:lstStyle>
            <a:lvl1pPr indent="-411480" lvl="0" marL="457200" marR="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2 - 2 column">
  <p:cSld name="Title and content 2 - 2 column">
    <p:spTree>
      <p:nvGrpSpPr>
        <p:cNvPr id="28" name="Shape 28"/>
        <p:cNvGrpSpPr/>
        <p:nvPr/>
      </p:nvGrpSpPr>
      <p:grpSpPr>
        <a:xfrm>
          <a:off x="0" y="0"/>
          <a:ext cx="0" cy="0"/>
          <a:chOff x="0" y="0"/>
          <a:chExt cx="0" cy="0"/>
        </a:xfrm>
      </p:grpSpPr>
      <p:sp>
        <p:nvSpPr>
          <p:cNvPr id="29" name="Google Shape;29;p7"/>
          <p:cNvSpPr txBox="1"/>
          <p:nvPr>
            <p:ph idx="1" type="body"/>
          </p:nvPr>
        </p:nvSpPr>
        <p:spPr>
          <a:xfrm>
            <a:off x="457201" y="1354140"/>
            <a:ext cx="3886201" cy="4772025"/>
          </a:xfrm>
          <a:prstGeom prst="rect">
            <a:avLst/>
          </a:prstGeom>
          <a:noFill/>
          <a:ln>
            <a:noFill/>
          </a:ln>
        </p:spPr>
        <p:txBody>
          <a:bodyPr anchorCtr="0" anchor="t" bIns="91425" lIns="91425" spcFirstLastPara="1" rIns="91425" wrap="square" tIns="91425"/>
          <a:lstStyle>
            <a:lvl1pPr indent="-411480" lvl="0" marL="457200" marR="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7"/>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7"/>
          <p:cNvSpPr txBox="1"/>
          <p:nvPr>
            <p:ph idx="2" type="body"/>
          </p:nvPr>
        </p:nvSpPr>
        <p:spPr>
          <a:xfrm>
            <a:off x="4800600" y="1354140"/>
            <a:ext cx="4059238" cy="4772025"/>
          </a:xfrm>
          <a:prstGeom prst="rect">
            <a:avLst/>
          </a:prstGeom>
          <a:noFill/>
          <a:ln>
            <a:noFill/>
          </a:ln>
        </p:spPr>
        <p:txBody>
          <a:bodyPr anchorCtr="0" anchor="t" bIns="91425" lIns="91425" spcFirstLastPara="1" rIns="91425" wrap="square" tIns="91425"/>
          <a:lstStyle>
            <a:lvl1pPr indent="-411480" lvl="0" marL="457200" marR="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7"/>
          <p:cNvSpPr txBox="1"/>
          <p:nvPr>
            <p:ph type="title"/>
          </p:nvPr>
        </p:nvSpPr>
        <p:spPr>
          <a:xfrm>
            <a:off x="628650" y="365128"/>
            <a:ext cx="7886700" cy="1325563"/>
          </a:xfrm>
          <a:prstGeom prst="rect">
            <a:avLst/>
          </a:prstGeom>
          <a:noFill/>
          <a:ln>
            <a:noFill/>
          </a:ln>
        </p:spPr>
        <p:txBody>
          <a:bodyPr anchorCtr="0" anchor="ctr" bIns="91425" lIns="91425" spcFirstLastPara="1" rIns="91425" wrap="square" tIns="91425"/>
          <a:lstStyle>
            <a:lvl1pPr lvl="0" marR="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only">
  <p:cSld name="Title, subtitle only">
    <p:spTree>
      <p:nvGrpSpPr>
        <p:cNvPr id="33" name="Shape 33"/>
        <p:cNvGrpSpPr/>
        <p:nvPr/>
      </p:nvGrpSpPr>
      <p:grpSpPr>
        <a:xfrm>
          <a:off x="0" y="0"/>
          <a:ext cx="0" cy="0"/>
          <a:chOff x="0" y="0"/>
          <a:chExt cx="0" cy="0"/>
        </a:xfrm>
      </p:grpSpPr>
      <p:sp>
        <p:nvSpPr>
          <p:cNvPr id="34" name="Google Shape;34;p8"/>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8"/>
          <p:cNvSpPr txBox="1"/>
          <p:nvPr>
            <p:ph idx="1" type="body"/>
          </p:nvPr>
        </p:nvSpPr>
        <p:spPr>
          <a:xfrm>
            <a:off x="453542" y="986177"/>
            <a:ext cx="8404709" cy="403225"/>
          </a:xfrm>
          <a:prstGeom prst="rect">
            <a:avLst/>
          </a:prstGeom>
          <a:noFill/>
          <a:ln>
            <a:noFill/>
          </a:ln>
        </p:spPr>
        <p:txBody>
          <a:bodyPr anchorCtr="0" anchor="t" bIns="91425" lIns="91425" spcFirstLastPara="1" rIns="91425" wrap="square" tIns="91425"/>
          <a:lstStyle>
            <a:lvl1pPr indent="-411480" lvl="0" marL="457200" marR="0" algn="l">
              <a:lnSpc>
                <a:spcPct val="90000"/>
              </a:lnSpc>
              <a:spcBef>
                <a:spcPts val="640"/>
              </a:spcBef>
              <a:spcAft>
                <a:spcPts val="0"/>
              </a:spcAft>
              <a:buClr>
                <a:schemeClr val="accent3"/>
              </a:buClr>
              <a:buSzPts val="2880"/>
              <a:buFont typeface="Noto Sans Symbols"/>
              <a:buChar char="▪"/>
              <a:defRPr b="1" i="0" sz="3200" u="none" cap="none" strike="noStrike">
                <a:solidFill>
                  <a:schemeClr val="accent4"/>
                </a:solidFill>
                <a:latin typeface="Calibri"/>
                <a:ea typeface="Calibri"/>
                <a:cs typeface="Calibri"/>
                <a:sym typeface="Calibri"/>
              </a:defRPr>
            </a:lvl1pPr>
            <a:lvl2pPr indent="-388619" lvl="1" marL="914400" marR="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8"/>
          <p:cNvSpPr txBox="1"/>
          <p:nvPr>
            <p:ph type="title"/>
          </p:nvPr>
        </p:nvSpPr>
        <p:spPr>
          <a:xfrm>
            <a:off x="628650" y="365128"/>
            <a:ext cx="7886700" cy="1325563"/>
          </a:xfrm>
          <a:prstGeom prst="rect">
            <a:avLst/>
          </a:prstGeom>
          <a:noFill/>
          <a:ln>
            <a:noFill/>
          </a:ln>
        </p:spPr>
        <p:txBody>
          <a:bodyPr anchorCtr="0" anchor="ctr" bIns="91425" lIns="91425" spcFirstLastPara="1" rIns="91425" wrap="square" tIns="91425"/>
          <a:lstStyle>
            <a:lvl1pPr lvl="0" marR="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9"/>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9"/>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lstStyle>
            <a:lvl1pPr indent="-411480" lvl="0" marL="457200" algn="l">
              <a:lnSpc>
                <a:spcPct val="90000"/>
              </a:lnSpc>
              <a:spcBef>
                <a:spcPts val="640"/>
              </a:spcBef>
              <a:spcAft>
                <a:spcPts val="0"/>
              </a:spcAft>
              <a:buSzPts val="2880"/>
              <a:buChar char="▪"/>
              <a:defRPr sz="3200"/>
            </a:lvl1pPr>
            <a:lvl2pPr indent="-411480" lvl="1" marL="914400" algn="l">
              <a:lnSpc>
                <a:spcPct val="90000"/>
              </a:lnSpc>
              <a:spcBef>
                <a:spcPts val="640"/>
              </a:spcBef>
              <a:spcAft>
                <a:spcPts val="0"/>
              </a:spcAft>
              <a:buSzPts val="2880"/>
              <a:buChar char="▪"/>
              <a:defRPr sz="3200"/>
            </a:lvl2pPr>
            <a:lvl3pPr indent="-411480" lvl="2" marL="1371600" algn="l">
              <a:lnSpc>
                <a:spcPct val="90000"/>
              </a:lnSpc>
              <a:spcBef>
                <a:spcPts val="640"/>
              </a:spcBef>
              <a:spcAft>
                <a:spcPts val="0"/>
              </a:spcAft>
              <a:buSzPts val="2880"/>
              <a:buChar char="▪"/>
              <a:defRPr sz="3200"/>
            </a:lvl3pPr>
            <a:lvl4pPr indent="-411480" lvl="3" marL="1828800" algn="l">
              <a:lnSpc>
                <a:spcPct val="90000"/>
              </a:lnSpc>
              <a:spcBef>
                <a:spcPts val="640"/>
              </a:spcBef>
              <a:spcAft>
                <a:spcPts val="0"/>
              </a:spcAft>
              <a:buSzPts val="2880"/>
              <a:buChar char="▪"/>
              <a:defRPr sz="3200"/>
            </a:lvl4pPr>
            <a:lvl5pPr indent="-411479" lvl="4" marL="2286000" algn="l">
              <a:lnSpc>
                <a:spcPct val="90000"/>
              </a:lnSpc>
              <a:spcBef>
                <a:spcPts val="640"/>
              </a:spcBef>
              <a:spcAft>
                <a:spcPts val="0"/>
              </a:spcAft>
              <a:buSzPts val="2880"/>
              <a:buChar char="▪"/>
              <a:defRPr sz="3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9"/>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lstStyle>
            <a:lvl1pPr indent="-411480" lvl="0" marL="457200" algn="l">
              <a:lnSpc>
                <a:spcPct val="90000"/>
              </a:lnSpc>
              <a:spcBef>
                <a:spcPts val="640"/>
              </a:spcBef>
              <a:spcAft>
                <a:spcPts val="0"/>
              </a:spcAft>
              <a:buSzPts val="2880"/>
              <a:buChar char="▪"/>
              <a:defRPr sz="3200"/>
            </a:lvl1pPr>
            <a:lvl2pPr indent="-411480" lvl="1" marL="914400" algn="l">
              <a:lnSpc>
                <a:spcPct val="90000"/>
              </a:lnSpc>
              <a:spcBef>
                <a:spcPts val="640"/>
              </a:spcBef>
              <a:spcAft>
                <a:spcPts val="0"/>
              </a:spcAft>
              <a:buSzPts val="2880"/>
              <a:buChar char="▪"/>
              <a:defRPr sz="3200"/>
            </a:lvl2pPr>
            <a:lvl3pPr indent="-411480" lvl="2" marL="1371600" algn="l">
              <a:lnSpc>
                <a:spcPct val="90000"/>
              </a:lnSpc>
              <a:spcBef>
                <a:spcPts val="640"/>
              </a:spcBef>
              <a:spcAft>
                <a:spcPts val="0"/>
              </a:spcAft>
              <a:buSzPts val="2880"/>
              <a:buChar char="▪"/>
              <a:defRPr sz="3200"/>
            </a:lvl3pPr>
            <a:lvl4pPr indent="-411480" lvl="3" marL="1828800" algn="l">
              <a:lnSpc>
                <a:spcPct val="90000"/>
              </a:lnSpc>
              <a:spcBef>
                <a:spcPts val="640"/>
              </a:spcBef>
              <a:spcAft>
                <a:spcPts val="0"/>
              </a:spcAft>
              <a:buSzPts val="2880"/>
              <a:buChar char="▪"/>
              <a:defRPr sz="3200"/>
            </a:lvl4pPr>
            <a:lvl5pPr indent="-411479" lvl="4" marL="2286000" algn="l">
              <a:lnSpc>
                <a:spcPct val="90000"/>
              </a:lnSpc>
              <a:spcBef>
                <a:spcPts val="640"/>
              </a:spcBef>
              <a:spcAft>
                <a:spcPts val="0"/>
              </a:spcAft>
              <a:buSzPts val="2880"/>
              <a:buChar char="▪"/>
              <a:defRPr sz="3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9"/>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2" name="Shape 42"/>
        <p:cNvGrpSpPr/>
        <p:nvPr/>
      </p:nvGrpSpPr>
      <p:grpSpPr>
        <a:xfrm>
          <a:off x="0" y="0"/>
          <a:ext cx="0" cy="0"/>
          <a:chOff x="0" y="0"/>
          <a:chExt cx="0" cy="0"/>
        </a:xfrm>
      </p:grpSpPr>
      <p:sp>
        <p:nvSpPr>
          <p:cNvPr id="43" name="Google Shape;43;p10"/>
          <p:cNvSpPr txBox="1"/>
          <p:nvPr>
            <p:ph type="title"/>
          </p:nvPr>
        </p:nvSpPr>
        <p:spPr>
          <a:xfrm>
            <a:off x="629841" y="365129"/>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0"/>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480"/>
              </a:spcBef>
              <a:spcAft>
                <a:spcPts val="0"/>
              </a:spcAft>
              <a:buSzPts val="2160"/>
              <a:buNone/>
              <a:defRPr b="1" sz="2400"/>
            </a:lvl1pPr>
            <a:lvl2pPr indent="-228600" lvl="1" marL="914400" algn="l">
              <a:lnSpc>
                <a:spcPct val="90000"/>
              </a:lnSpc>
              <a:spcBef>
                <a:spcPts val="400"/>
              </a:spcBef>
              <a:spcAft>
                <a:spcPts val="0"/>
              </a:spcAft>
              <a:buSzPts val="1800"/>
              <a:buNone/>
              <a:defRPr b="1" sz="2000"/>
            </a:lvl2pPr>
            <a:lvl3pPr indent="-228600" lvl="2" marL="1371600" algn="l">
              <a:lnSpc>
                <a:spcPct val="90000"/>
              </a:lnSpc>
              <a:spcBef>
                <a:spcPts val="360"/>
              </a:spcBef>
              <a:spcAft>
                <a:spcPts val="0"/>
              </a:spcAft>
              <a:buSzPts val="1620"/>
              <a:buNone/>
              <a:defRPr b="1" sz="1800"/>
            </a:lvl3pPr>
            <a:lvl4pPr indent="-228600" lvl="3" marL="1828800" algn="l">
              <a:lnSpc>
                <a:spcPct val="90000"/>
              </a:lnSpc>
              <a:spcBef>
                <a:spcPts val="320"/>
              </a:spcBef>
              <a:spcAft>
                <a:spcPts val="0"/>
              </a:spcAft>
              <a:buSzPts val="1440"/>
              <a:buNone/>
              <a:defRPr b="1" sz="1600"/>
            </a:lvl4pPr>
            <a:lvl5pPr indent="-228600" lvl="4" marL="2286000" algn="l">
              <a:lnSpc>
                <a:spcPct val="90000"/>
              </a:lnSpc>
              <a:spcBef>
                <a:spcPts val="320"/>
              </a:spcBef>
              <a:spcAft>
                <a:spcPts val="0"/>
              </a:spcAft>
              <a:buSzPts val="14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0"/>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lstStyle>
            <a:lvl1pPr indent="-331470" lvl="0" marL="457200" algn="l">
              <a:lnSpc>
                <a:spcPct val="90000"/>
              </a:lnSpc>
              <a:spcBef>
                <a:spcPts val="360"/>
              </a:spcBef>
              <a:spcAft>
                <a:spcPts val="0"/>
              </a:spcAft>
              <a:buSzPts val="1620"/>
              <a:buChar char="▪"/>
              <a:defRPr/>
            </a:lvl1pPr>
            <a:lvl2pPr indent="-331469" lvl="1" marL="914400" algn="l">
              <a:lnSpc>
                <a:spcPct val="90000"/>
              </a:lnSpc>
              <a:spcBef>
                <a:spcPts val="360"/>
              </a:spcBef>
              <a:spcAft>
                <a:spcPts val="0"/>
              </a:spcAft>
              <a:buSzPts val="1620"/>
              <a:buChar char="▪"/>
              <a:defRPr/>
            </a:lvl2pPr>
            <a:lvl3pPr indent="-331469" lvl="2" marL="1371600" algn="l">
              <a:lnSpc>
                <a:spcPct val="90000"/>
              </a:lnSpc>
              <a:spcBef>
                <a:spcPts val="360"/>
              </a:spcBef>
              <a:spcAft>
                <a:spcPts val="0"/>
              </a:spcAft>
              <a:buSzPts val="1620"/>
              <a:buChar char="▪"/>
              <a:defRPr/>
            </a:lvl3pPr>
            <a:lvl4pPr indent="-331469" lvl="3" marL="1828800" algn="l">
              <a:lnSpc>
                <a:spcPct val="90000"/>
              </a:lnSpc>
              <a:spcBef>
                <a:spcPts val="360"/>
              </a:spcBef>
              <a:spcAft>
                <a:spcPts val="0"/>
              </a:spcAft>
              <a:buSzPts val="1620"/>
              <a:buChar char="▪"/>
              <a:defRPr/>
            </a:lvl4pPr>
            <a:lvl5pPr indent="-331470" lvl="4" marL="2286000" algn="l">
              <a:lnSpc>
                <a:spcPct val="90000"/>
              </a:lnSpc>
              <a:spcBef>
                <a:spcPts val="360"/>
              </a:spcBef>
              <a:spcAft>
                <a:spcPts val="0"/>
              </a:spcAft>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0"/>
          <p:cNvSpPr txBox="1"/>
          <p:nvPr>
            <p:ph idx="3" type="body"/>
          </p:nvPr>
        </p:nvSpPr>
        <p:spPr>
          <a:xfrm>
            <a:off x="4629152" y="1681163"/>
            <a:ext cx="3887391"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480"/>
              </a:spcBef>
              <a:spcAft>
                <a:spcPts val="0"/>
              </a:spcAft>
              <a:buSzPts val="2160"/>
              <a:buNone/>
              <a:defRPr b="1" sz="2400"/>
            </a:lvl1pPr>
            <a:lvl2pPr indent="-228600" lvl="1" marL="914400" algn="l">
              <a:lnSpc>
                <a:spcPct val="90000"/>
              </a:lnSpc>
              <a:spcBef>
                <a:spcPts val="400"/>
              </a:spcBef>
              <a:spcAft>
                <a:spcPts val="0"/>
              </a:spcAft>
              <a:buSzPts val="1800"/>
              <a:buNone/>
              <a:defRPr b="1" sz="2000"/>
            </a:lvl2pPr>
            <a:lvl3pPr indent="-228600" lvl="2" marL="1371600" algn="l">
              <a:lnSpc>
                <a:spcPct val="90000"/>
              </a:lnSpc>
              <a:spcBef>
                <a:spcPts val="360"/>
              </a:spcBef>
              <a:spcAft>
                <a:spcPts val="0"/>
              </a:spcAft>
              <a:buSzPts val="1620"/>
              <a:buNone/>
              <a:defRPr b="1" sz="1800"/>
            </a:lvl3pPr>
            <a:lvl4pPr indent="-228600" lvl="3" marL="1828800" algn="l">
              <a:lnSpc>
                <a:spcPct val="90000"/>
              </a:lnSpc>
              <a:spcBef>
                <a:spcPts val="320"/>
              </a:spcBef>
              <a:spcAft>
                <a:spcPts val="0"/>
              </a:spcAft>
              <a:buSzPts val="1440"/>
              <a:buNone/>
              <a:defRPr b="1" sz="1600"/>
            </a:lvl4pPr>
            <a:lvl5pPr indent="-228600" lvl="4" marL="2286000" algn="l">
              <a:lnSpc>
                <a:spcPct val="90000"/>
              </a:lnSpc>
              <a:spcBef>
                <a:spcPts val="320"/>
              </a:spcBef>
              <a:spcAft>
                <a:spcPts val="0"/>
              </a:spcAft>
              <a:buSzPts val="144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0"/>
          <p:cNvSpPr txBox="1"/>
          <p:nvPr>
            <p:ph idx="4" type="body"/>
          </p:nvPr>
        </p:nvSpPr>
        <p:spPr>
          <a:xfrm>
            <a:off x="4629152" y="2505075"/>
            <a:ext cx="3887391" cy="3684588"/>
          </a:xfrm>
          <a:prstGeom prst="rect">
            <a:avLst/>
          </a:prstGeom>
          <a:noFill/>
          <a:ln>
            <a:noFill/>
          </a:ln>
        </p:spPr>
        <p:txBody>
          <a:bodyPr anchorCtr="0" anchor="t" bIns="45700" lIns="91425" spcFirstLastPara="1" rIns="91425" wrap="square" tIns="45700"/>
          <a:lstStyle>
            <a:lvl1pPr indent="-331470" lvl="0" marL="457200" algn="l">
              <a:lnSpc>
                <a:spcPct val="90000"/>
              </a:lnSpc>
              <a:spcBef>
                <a:spcPts val="360"/>
              </a:spcBef>
              <a:spcAft>
                <a:spcPts val="0"/>
              </a:spcAft>
              <a:buSzPts val="1620"/>
              <a:buChar char="▪"/>
              <a:defRPr/>
            </a:lvl1pPr>
            <a:lvl2pPr indent="-331469" lvl="1" marL="914400" algn="l">
              <a:lnSpc>
                <a:spcPct val="90000"/>
              </a:lnSpc>
              <a:spcBef>
                <a:spcPts val="360"/>
              </a:spcBef>
              <a:spcAft>
                <a:spcPts val="0"/>
              </a:spcAft>
              <a:buSzPts val="1620"/>
              <a:buChar char="▪"/>
              <a:defRPr/>
            </a:lvl2pPr>
            <a:lvl3pPr indent="-331469" lvl="2" marL="1371600" algn="l">
              <a:lnSpc>
                <a:spcPct val="90000"/>
              </a:lnSpc>
              <a:spcBef>
                <a:spcPts val="360"/>
              </a:spcBef>
              <a:spcAft>
                <a:spcPts val="0"/>
              </a:spcAft>
              <a:buSzPts val="1620"/>
              <a:buChar char="▪"/>
              <a:defRPr/>
            </a:lvl3pPr>
            <a:lvl4pPr indent="-331469" lvl="3" marL="1828800" algn="l">
              <a:lnSpc>
                <a:spcPct val="90000"/>
              </a:lnSpc>
              <a:spcBef>
                <a:spcPts val="360"/>
              </a:spcBef>
              <a:spcAft>
                <a:spcPts val="0"/>
              </a:spcAft>
              <a:buSzPts val="1620"/>
              <a:buChar char="▪"/>
              <a:defRPr/>
            </a:lvl4pPr>
            <a:lvl5pPr indent="-331470" lvl="4" marL="2286000" algn="l">
              <a:lnSpc>
                <a:spcPct val="90000"/>
              </a:lnSpc>
              <a:spcBef>
                <a:spcPts val="360"/>
              </a:spcBef>
              <a:spcAft>
                <a:spcPts val="0"/>
              </a:spcAft>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0"/>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9" name="Google Shape;49;p10"/>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0" name="Google Shape;50;p10"/>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image" Target="../media/image2.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5" Type="http://schemas.openxmlformats.org/officeDocument/2006/relationships/slideLayout" Target="../slideLayouts/slideLayout20.xml"/><Relationship Id="rId19" Type="http://schemas.openxmlformats.org/officeDocument/2006/relationships/theme" Target="../theme/theme3.xml"/><Relationship Id="rId6" Type="http://schemas.openxmlformats.org/officeDocument/2006/relationships/slideLayout" Target="../slideLayouts/slideLayout21.xml"/><Relationship Id="rId18" Type="http://schemas.openxmlformats.org/officeDocument/2006/relationships/slideLayout" Target="../slideLayouts/slideLayout33.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4" name="Shape 94"/>
        <p:cNvGrpSpPr/>
        <p:nvPr/>
      </p:nvGrpSpPr>
      <p:grpSpPr>
        <a:xfrm>
          <a:off x="0" y="0"/>
          <a:ext cx="0" cy="0"/>
          <a:chOff x="0" y="0"/>
          <a:chExt cx="0" cy="0"/>
        </a:xfrm>
      </p:grpSpPr>
      <p:sp>
        <p:nvSpPr>
          <p:cNvPr id="95" name="Google Shape;95;p18"/>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6" name="Google Shape;96;p18"/>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4.gif"/><Relationship Id="rId4" Type="http://schemas.openxmlformats.org/officeDocument/2006/relationships/image" Target="../media/image6.gi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94.png"/><Relationship Id="rId4" Type="http://schemas.openxmlformats.org/officeDocument/2006/relationships/image" Target="../media/image9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92.png"/><Relationship Id="rId4" Type="http://schemas.openxmlformats.org/officeDocument/2006/relationships/image" Target="../media/image9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9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9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9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hyperlink" Target="https://12factor.net/" TargetMode="External"/><Relationship Id="rId4" Type="http://schemas.openxmlformats.org/officeDocument/2006/relationships/image" Target="../media/image11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0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9.xml"/><Relationship Id="rId3" Type="http://schemas.openxmlformats.org/officeDocument/2006/relationships/image" Target="../media/image31.png"/><Relationship Id="rId4" Type="http://schemas.openxmlformats.org/officeDocument/2006/relationships/hyperlink" Target="https://github.com/techtown-training/kubernetes-intro/blob/master/exercise/exercise3.2-secrets.md" TargetMode="External"/><Relationship Id="rId5" Type="http://schemas.openxmlformats.org/officeDocument/2006/relationships/hyperlink" Target="https://github.com/techtown-training/kubernetes-intro/blob/master/exercise/exercise3.2-secrets.md" TargetMode="External"/><Relationship Id="rId6" Type="http://schemas.openxmlformats.org/officeDocument/2006/relationships/hyperlink" Target="https://github.com/techtown-training/kubernetes-intro/blob/master/exercise/exercise3.2-secrets.m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9.gif"/><Relationship Id="rId4" Type="http://schemas.openxmlformats.org/officeDocument/2006/relationships/image" Target="../media/image9.gi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02.png"/><Relationship Id="rId4" Type="http://schemas.openxmlformats.org/officeDocument/2006/relationships/image" Target="../media/image10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1.xml"/><Relationship Id="rId3" Type="http://schemas.openxmlformats.org/officeDocument/2006/relationships/image" Target="../media/image31.png"/><Relationship Id="rId4" Type="http://schemas.openxmlformats.org/officeDocument/2006/relationships/hyperlink" Target="https://github.com/techtown-training/kubernetes-intro/tree/master/exercise/src_code/kubernetes_additional_exercise/ex3.3" TargetMode="External"/><Relationship Id="rId9" Type="http://schemas.openxmlformats.org/officeDocument/2006/relationships/hyperlink" Target="https://github.com/techtown-training/kubernetes-intro/blob/master/exercise/exercise3.3-configmap.md" TargetMode="External"/><Relationship Id="rId5" Type="http://schemas.openxmlformats.org/officeDocument/2006/relationships/hyperlink" Target="https://github.com/techtown-training/kubernetes-intro/tree/master/exercise/src_code/kubernetes_additional_exercise/ex3.3" TargetMode="External"/><Relationship Id="rId6" Type="http://schemas.openxmlformats.org/officeDocument/2006/relationships/hyperlink" Target="https://github.com/techtown-training/kubernetes-intro/tree/master/exercise/src_code/kubernetes_additional_exercise/ex3.3" TargetMode="External"/><Relationship Id="rId7" Type="http://schemas.openxmlformats.org/officeDocument/2006/relationships/hyperlink" Target="https://github.com/techtown-training/kubernetes-intro/blob/master/exercise/exercise3.3-configmap.md" TargetMode="External"/><Relationship Id="rId8" Type="http://schemas.openxmlformats.org/officeDocument/2006/relationships/hyperlink" Target="https://github.com/techtown-training/kubernetes-intro/blob/master/exercise/exercise3.3-configmap.md"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29.png"/><Relationship Id="rId4" Type="http://schemas.openxmlformats.org/officeDocument/2006/relationships/image" Target="../media/image11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0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0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0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hyperlink" Target="https://istio.io/blog/istio-auth-for-microservices.html" TargetMode="External"/><Relationship Id="rId4" Type="http://schemas.openxmlformats.org/officeDocument/2006/relationships/hyperlink" Target="https://istio.io/" TargetMode="External"/><Relationship Id="rId5" Type="http://schemas.openxmlformats.org/officeDocument/2006/relationships/image" Target="../media/image10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gif"/><Relationship Id="rId4" Type="http://schemas.openxmlformats.org/officeDocument/2006/relationships/image" Target="../media/image21.gi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2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1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1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1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104.png"/><Relationship Id="rId5" Type="http://schemas.openxmlformats.org/officeDocument/2006/relationships/image" Target="../media/image45.png"/><Relationship Id="rId6" Type="http://schemas.openxmlformats.org/officeDocument/2006/relationships/hyperlink" Target="https://www.amazon.com/dp/B01M332BN2/ref=dp-kindle-redirect?_encoding=UTF8&amp;btkr=1"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blog.idonethis.com/two-pizza-team/" TargetMode="External"/><Relationship Id="rId4" Type="http://schemas.openxmlformats.org/officeDocument/2006/relationships/hyperlink" Target="http://itrevolution.com/conways-law/" TargetMode="External"/><Relationship Id="rId5" Type="http://schemas.openxmlformats.org/officeDocument/2006/relationships/image" Target="../media/image23.png"/><Relationship Id="rId6" Type="http://schemas.openxmlformats.org/officeDocument/2006/relationships/image" Target="../media/image10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jpg"/><Relationship Id="rId4" Type="http://schemas.openxmlformats.org/officeDocument/2006/relationships/hyperlink" Target="https://thisiswhatgoodlookslike.com/2012/06/10/gartner-survey-shows-why-projects-fai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26.png"/><Relationship Id="rId5"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hyperlink" Target="https://github.com/abhikbanerje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hyperlink" Target="https://github.com/techtown-training/kubernetes-intro/blob/master/exercise/exercise2.1-install_kube_master.md" TargetMode="External"/><Relationship Id="rId4" Type="http://schemas.openxmlformats.org/officeDocument/2006/relationships/hyperlink" Target="https://github.com/techtown-training/kubernetes-intro/blob/master/exercise/exercise2.1-install_kube_master.md" TargetMode="External"/><Relationship Id="rId5" Type="http://schemas.openxmlformats.org/officeDocument/2006/relationships/hyperlink" Target="https://github.com/techtown-training/kubernetes-intro/blob/master/exercise/exercise2.1-install_kube_master.md" TargetMode="External"/><Relationship Id="rId6"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3.png"/><Relationship Id="rId4" Type="http://schemas.openxmlformats.org/officeDocument/2006/relationships/image" Target="../media/image34.jpg"/><Relationship Id="rId5" Type="http://schemas.openxmlformats.org/officeDocument/2006/relationships/image" Target="../media/image3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1.jp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8.jpg"/><Relationship Id="rId4" Type="http://schemas.openxmlformats.org/officeDocument/2006/relationships/image" Target="../media/image3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3.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1.gif"/><Relationship Id="rId4" Type="http://schemas.openxmlformats.org/officeDocument/2006/relationships/image" Target="../media/image50.png"/><Relationship Id="rId5" Type="http://schemas.openxmlformats.org/officeDocument/2006/relationships/image" Target="../media/image5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queue.acm.org/detail.cfm?id=2898444"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7.png"/><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9.png"/><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1" Type="http://schemas.openxmlformats.org/officeDocument/2006/relationships/hyperlink" Target="https://kubernetes.io/docs/tasks/run-application/rolling-update-replication-controller/" TargetMode="External"/><Relationship Id="rId10" Type="http://schemas.openxmlformats.org/officeDocument/2006/relationships/hyperlink" Target="https://kubernetes.io/docs/concepts/services-networking/service/" TargetMode="External"/><Relationship Id="rId13" Type="http://schemas.openxmlformats.org/officeDocument/2006/relationships/hyperlink" Target="https://kubernetes.io/docs/concepts/cluster-administration/logging/" TargetMode="External"/><Relationship Id="rId12" Type="http://schemas.openxmlformats.org/officeDocument/2006/relationships/hyperlink" Target="https://kubernetes.io/docs/tasks/debug-application-cluster/resource-usage-monitoring/" TargetMode="External"/><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kubernetes.io/docs/concepts/workloads/pods/pod/"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5" Type="http://schemas.openxmlformats.org/officeDocument/2006/relationships/hyperlink" Target="https://kubernetes.io/docs/admin/authorization/" TargetMode="External"/><Relationship Id="rId14" Type="http://schemas.openxmlformats.org/officeDocument/2006/relationships/hyperlink" Target="https://kubernetes.io/docs/tasks/debug-application-cluster/debug-application-introspection/" TargetMode="External"/><Relationship Id="rId5" Type="http://schemas.openxmlformats.org/officeDocument/2006/relationships/hyperlink" Target="https://kubernetes.io/docs/concepts/configuration/secret/" TargetMode="External"/><Relationship Id="rId6" Type="http://schemas.openxmlformats.org/officeDocument/2006/relationships/hyperlink" Target="https://kubernetes.io/docs/tasks/configure-pod-container/configure-liveness-readiness-probes/" TargetMode="External"/><Relationship Id="rId7" Type="http://schemas.openxmlformats.org/officeDocument/2006/relationships/hyperlink" Target="https://kubernetes.io/docs/concepts/workloads/controllers/replicationcontroller/" TargetMode="External"/><Relationship Id="rId8" Type="http://schemas.openxmlformats.org/officeDocument/2006/relationships/hyperlink" Target="https://kubernetes.io/docs/tasks/run-application/horizontal-pod-autoscal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kubernetes.io/docs/admin/kube-proxy/" TargetMode="External"/><Relationship Id="rId4" Type="http://schemas.openxmlformats.org/officeDocument/2006/relationships/hyperlink" Target="http://www.docker.com/" TargetMode="External"/><Relationship Id="rId5" Type="http://schemas.openxmlformats.org/officeDocument/2006/relationships/hyperlink" Target="https://coreos.com/rkt/" TargetMode="External"/><Relationship Id="rId6" Type="http://schemas.openxmlformats.org/officeDocument/2006/relationships/hyperlink" Target="https://github.com/opencontainers/runc" TargetMode="External"/><Relationship Id="rId7" Type="http://schemas.openxmlformats.org/officeDocument/2006/relationships/hyperlink" Target="https://github.com/opencontainers/runtime-spec"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kubernetes.io/docs/concepts/services-networking/dns-pod-service/" TargetMode="External"/><Relationship Id="rId4" Type="http://schemas.openxmlformats.org/officeDocument/2006/relationships/hyperlink" Target="https://kubernetes.io/docs/tasks/access-application-cluster/web-ui-dashboard/" TargetMode="External"/><Relationship Id="rId5" Type="http://schemas.openxmlformats.org/officeDocument/2006/relationships/hyperlink" Target="https://kubernetes.io/docs/tasks/debug-application-cluster/resource-usage-monitoring/" TargetMode="External"/><Relationship Id="rId6" Type="http://schemas.openxmlformats.org/officeDocument/2006/relationships/hyperlink" Target="https://kubernetes.io/docs/concepts/cluster-administration/logging/"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7.png"/><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2.xml"/><Relationship Id="rId3" Type="http://schemas.openxmlformats.org/officeDocument/2006/relationships/hyperlink" Target="https://github.com/kubernetes/examples/blob/master/staging/simple-nginx.md" TargetMode="External"/><Relationship Id="rId4" Type="http://schemas.openxmlformats.org/officeDocument/2006/relationships/hyperlink" Target="https://github.com/techtown-training/kubernetes-intro/blob/master/exercise/exercise2.2-k8s_simple_example.md" TargetMode="External"/><Relationship Id="rId5" Type="http://schemas.openxmlformats.org/officeDocument/2006/relationships/image" Target="../media/image3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s://kubernetes.io/docs/concepts/workloads/pods/pod/" TargetMode="External"/><Relationship Id="rId4" Type="http://schemas.openxmlformats.org/officeDocument/2006/relationships/hyperlink" Target="https://kubernetes.io/docs/concepts/workloads/controllers/replicaset/" TargetMode="External"/><Relationship Id="rId5" Type="http://schemas.openxmlformats.org/officeDocument/2006/relationships/hyperlink" Target="https://kubernetes.io/docs/concepts/overview/working-with-objects/labels/#label-selector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9.png"/><Relationship Id="rId4" Type="http://schemas.openxmlformats.org/officeDocument/2006/relationships/image" Target="../media/image7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7.xml"/><Relationship Id="rId3" Type="http://schemas.openxmlformats.org/officeDocument/2006/relationships/hyperlink" Target="https://github.com/techtown-training/kubernetes-intro/blob/master/exercise/exercise2.3-k8s_simple_example.md" TargetMode="External"/><Relationship Id="rId4" Type="http://schemas.openxmlformats.org/officeDocument/2006/relationships/hyperlink" Target="https://github.com/techtown-training/kubernetes-intro/blob/master/exercise/exercise2.3-k8s_simple_example.md" TargetMode="External"/><Relationship Id="rId5" Type="http://schemas.openxmlformats.org/officeDocument/2006/relationships/hyperlink" Target="https://github.com/techtown-training/kubernetes-intro/blob/master/exercise/exercise2.3-k8s_simple_example.md" TargetMode="External"/><Relationship Id="rId6" Type="http://schemas.openxmlformats.org/officeDocument/2006/relationships/image" Target="../media/image3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gif"/><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2.png"/><Relationship Id="rId4" Type="http://schemas.openxmlformats.org/officeDocument/2006/relationships/image" Target="../media/image7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7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7.png"/><Relationship Id="rId4" Type="http://schemas.openxmlformats.org/officeDocument/2006/relationships/image" Target="../media/image76.png"/><Relationship Id="rId5" Type="http://schemas.openxmlformats.org/officeDocument/2006/relationships/image" Target="../media/image87.png"/><Relationship Id="rId6" Type="http://schemas.openxmlformats.org/officeDocument/2006/relationships/image" Target="../media/image10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1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6.xml"/><Relationship Id="rId3" Type="http://schemas.openxmlformats.org/officeDocument/2006/relationships/hyperlink" Target="https://github.com/shekhar2010us/kubernetes_teach_git/blob/master/ex1/rc_rs_deployment.md" TargetMode="External"/><Relationship Id="rId4" Type="http://schemas.openxmlformats.org/officeDocument/2006/relationships/hyperlink" Target="https://github.com/techtown-training/kubernetes-intro/blob/master/exercise/exercise2.5-rs_rc_deploy.md"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7.xml"/><Relationship Id="rId3" Type="http://schemas.openxmlformats.org/officeDocument/2006/relationships/hyperlink" Target="https://github.com/shekhar2010us/kubernetes_teach_git/blob/master/ex1/rc_rs_deployment.md" TargetMode="External"/><Relationship Id="rId4" Type="http://schemas.openxmlformats.org/officeDocument/2006/relationships/hyperlink" Target="https://github.com/techtown-training/kubernetes-intro/blob/master/exercise/exercise2.6-pod_deploy_service.md"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8.xml"/><Relationship Id="rId3" Type="http://schemas.openxmlformats.org/officeDocument/2006/relationships/hyperlink" Target="https://github.com/shekhar2010us/kubernetes_teach_git/blob/master/ex1/rc_rs_deployment.md" TargetMode="External"/><Relationship Id="rId4" Type="http://schemas.openxmlformats.org/officeDocument/2006/relationships/hyperlink" Target="https://github.com/techtown-training/kubernetes-intro/blob/master/exercise/exercise2.7-label_usage.md"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79.png"/><Relationship Id="rId4" Type="http://schemas.openxmlformats.org/officeDocument/2006/relationships/image" Target="../media/image8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gif"/><Relationship Id="rId4" Type="http://schemas.openxmlformats.org/officeDocument/2006/relationships/image" Target="../media/image10.gi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81.jpg"/><Relationship Id="rId4" Type="http://schemas.openxmlformats.org/officeDocument/2006/relationships/image" Target="../media/image82.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hyperlink" Target="https://github.com/kubernetes/kubernetes/tree/release-1.1/docs/design" TargetMode="External"/><Relationship Id="rId4" Type="http://schemas.openxmlformats.org/officeDocument/2006/relationships/image" Target="../media/image83.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8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10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hyperlink" Target="https://cloud.google.com/kubernetes-engine/docs/concepts/pod" TargetMode="External"/><Relationship Id="rId4" Type="http://schemas.openxmlformats.org/officeDocument/2006/relationships/hyperlink" Target="https://kubernetes.io/docs/concepts/storage/volumes/"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9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89.png"/></Relationships>
</file>

<file path=ppt/slides/_rels/slide98.xml.rels><?xml version="1.0" encoding="UTF-8" standalone="yes"?><Relationships xmlns="http://schemas.openxmlformats.org/package/2006/relationships"><Relationship Id="rId11" Type="http://schemas.openxmlformats.org/officeDocument/2006/relationships/hyperlink" Target="https://github.com/techtown-training/kubernetes-intro/blob/master/exercise/exercise3.1-create_volumes.md" TargetMode="External"/><Relationship Id="rId10" Type="http://schemas.openxmlformats.org/officeDocument/2006/relationships/hyperlink" Target="https://github.com/techtown-training/microservices-bootcamp/blob/master/exercise/exercise3.1-create_volumes.md" TargetMode="External"/><Relationship Id="rId13" Type="http://schemas.openxmlformats.org/officeDocument/2006/relationships/hyperlink" Target="https://github.com/techtown-training/kubernetes-intro/blob/master/exercise/exercise3.1-create_volumes.md" TargetMode="External"/><Relationship Id="rId12" Type="http://schemas.openxmlformats.org/officeDocument/2006/relationships/hyperlink" Target="https://github.com/techtown-training/kubernetes-intro/blob/master/exercise/exercise3.1-create_volumes.md" TargetMode="External"/><Relationship Id="rId1" Type="http://schemas.openxmlformats.org/officeDocument/2006/relationships/slideLayout" Target="../slideLayouts/slideLayout18.xml"/><Relationship Id="rId2" Type="http://schemas.openxmlformats.org/officeDocument/2006/relationships/notesSlide" Target="../notesSlides/notesSlide98.xml"/><Relationship Id="rId3" Type="http://schemas.openxmlformats.org/officeDocument/2006/relationships/image" Target="../media/image31.png"/><Relationship Id="rId4" Type="http://schemas.openxmlformats.org/officeDocument/2006/relationships/hyperlink" Target="https://github.com/techtown-training/kubernetes-intro/tree/master/exercise/src_code/kubernetes_additional_exercise/ex3.1" TargetMode="External"/><Relationship Id="rId9" Type="http://schemas.openxmlformats.org/officeDocument/2006/relationships/hyperlink" Target="https://github.com/techtown-training/kubernetes-intro/blob/master/exercise/exercise3.1-create_pv.md" TargetMode="External"/><Relationship Id="rId5" Type="http://schemas.openxmlformats.org/officeDocument/2006/relationships/hyperlink" Target="https://github.com/techtown-training/kubernetes-intro/tree/master/exercise/src_code/kubernetes_additional_exercise/ex3.1" TargetMode="External"/><Relationship Id="rId6" Type="http://schemas.openxmlformats.org/officeDocument/2006/relationships/hyperlink" Target="https://github.com/techtown-training/kubernetes-intro/tree/master/exercise/src_code/kubernetes_additional_exercise/ex3.1" TargetMode="External"/><Relationship Id="rId7" Type="http://schemas.openxmlformats.org/officeDocument/2006/relationships/hyperlink" Target="https://github.com/techtown-training/kubernetes-intro/blob/master/exercise/exercise3.1-create_pv.md" TargetMode="External"/><Relationship Id="rId8" Type="http://schemas.openxmlformats.org/officeDocument/2006/relationships/hyperlink" Target="https://github.com/techtown-training/kubernetes-intro/blob/master/exercise/exercise3.1-create_pv.md"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6000"/>
              <a:buFont typeface="Calibri"/>
              <a:buNone/>
            </a:pPr>
            <a:r>
              <a:rPr b="1" i="0" lang="en-US" sz="6000" u="none" cap="none" strike="noStrike">
                <a:solidFill>
                  <a:schemeClr val="accent3"/>
                </a:solidFill>
                <a:latin typeface="Calibri"/>
                <a:ea typeface="Calibri"/>
                <a:cs typeface="Calibri"/>
                <a:sym typeface="Calibri"/>
              </a:rPr>
              <a:t>Introduction to Kubernetes</a:t>
            </a:r>
            <a:endParaRPr b="1" i="0" sz="6000" u="none" cap="none" strike="noStrike">
              <a:solidFill>
                <a:schemeClr val="accent3"/>
              </a:solidFill>
              <a:latin typeface="Calibri"/>
              <a:ea typeface="Calibri"/>
              <a:cs typeface="Calibri"/>
              <a:sym typeface="Calibri"/>
            </a:endParaRPr>
          </a:p>
        </p:txBody>
      </p:sp>
      <p:sp>
        <p:nvSpPr>
          <p:cNvPr id="181" name="Google Shape;181;p3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2160"/>
              <a:buFont typeface="Noto Sans Symbols"/>
              <a:buNone/>
            </a:pPr>
            <a:r>
              <a:t/>
            </a:r>
            <a:endParaRPr b="1" i="0" sz="2000" u="none" cap="none" strike="noStrike">
              <a:solidFill>
                <a:schemeClr val="dk1"/>
              </a:solidFill>
              <a:latin typeface="Calibri"/>
              <a:ea typeface="Calibri"/>
              <a:cs typeface="Calibri"/>
              <a:sym typeface="Calibri"/>
            </a:endParaRPr>
          </a:p>
          <a:p>
            <a:pPr indent="0" lvl="0" marL="0" marR="0" rtl="0" algn="ctr">
              <a:lnSpc>
                <a:spcPct val="90000"/>
              </a:lnSpc>
              <a:spcBef>
                <a:spcPts val="480"/>
              </a:spcBef>
              <a:spcAft>
                <a:spcPts val="0"/>
              </a:spcAft>
              <a:buClr>
                <a:schemeClr val="accent3"/>
              </a:buClr>
              <a:buSzPts val="2160"/>
              <a:buFont typeface="Noto Sans Symbols"/>
              <a:buNone/>
            </a:pPr>
            <a:r>
              <a:rPr b="1" i="0" lang="en-US" sz="2000" u="none" cap="none" strike="noStrike">
                <a:solidFill>
                  <a:schemeClr val="dk1"/>
                </a:solidFill>
                <a:latin typeface="Calibri"/>
                <a:ea typeface="Calibri"/>
                <a:cs typeface="Calibri"/>
                <a:sym typeface="Calibri"/>
              </a:rPr>
              <a:t>64300M_2.0_2018</a:t>
            </a:r>
            <a:endParaRPr b="1" i="0" sz="2000" u="none" cap="none" strike="noStrike">
              <a:solidFill>
                <a:schemeClr val="dk1"/>
              </a:solidFill>
              <a:latin typeface="Calibri"/>
              <a:ea typeface="Calibri"/>
              <a:cs typeface="Calibri"/>
              <a:sym typeface="Calibri"/>
            </a:endParaRPr>
          </a:p>
        </p:txBody>
      </p:sp>
      <p:pic>
        <p:nvPicPr>
          <p:cNvPr id="182" name="Google Shape;182;p36"/>
          <p:cNvPicPr preferRelativeResize="0"/>
          <p:nvPr/>
        </p:nvPicPr>
        <p:blipFill rotWithShape="1">
          <a:blip r:embed="rId3">
            <a:alphaModFix/>
          </a:blip>
          <a:srcRect b="0" l="0" r="0" t="0"/>
          <a:stretch/>
        </p:blipFill>
        <p:spPr>
          <a:xfrm>
            <a:off x="5105400" y="3810000"/>
            <a:ext cx="4038600" cy="29535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5"/>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Intro (Phillips Case)</a:t>
            </a:r>
            <a:endParaRPr/>
          </a:p>
        </p:txBody>
      </p:sp>
      <p:pic>
        <p:nvPicPr>
          <p:cNvPr id="265" name="Google Shape;265;p45"/>
          <p:cNvPicPr preferRelativeResize="0"/>
          <p:nvPr/>
        </p:nvPicPr>
        <p:blipFill rotWithShape="1">
          <a:blip r:embed="rId3">
            <a:alphaModFix/>
          </a:blip>
          <a:srcRect b="0" l="0" r="0" t="0"/>
          <a:stretch/>
        </p:blipFill>
        <p:spPr>
          <a:xfrm>
            <a:off x="381000" y="1453738"/>
            <a:ext cx="3956462" cy="3956462"/>
          </a:xfrm>
          <a:prstGeom prst="rect">
            <a:avLst/>
          </a:prstGeom>
          <a:noFill/>
          <a:ln>
            <a:noFill/>
          </a:ln>
        </p:spPr>
      </p:pic>
      <p:pic>
        <p:nvPicPr>
          <p:cNvPr id="266" name="Google Shape;266;p45"/>
          <p:cNvPicPr preferRelativeResize="0"/>
          <p:nvPr/>
        </p:nvPicPr>
        <p:blipFill rotWithShape="1">
          <a:blip r:embed="rId4">
            <a:alphaModFix/>
          </a:blip>
          <a:srcRect b="0" l="0" r="0" t="0"/>
          <a:stretch/>
        </p:blipFill>
        <p:spPr>
          <a:xfrm>
            <a:off x="4953000" y="1453738"/>
            <a:ext cx="3961410" cy="396141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135"/>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Logging</a:t>
            </a:r>
            <a:endParaRPr b="1" i="0" sz="3600" u="none" cap="none" strike="noStrike">
              <a:solidFill>
                <a:schemeClr val="accent3"/>
              </a:solidFill>
              <a:latin typeface="Calibri"/>
              <a:ea typeface="Calibri"/>
              <a:cs typeface="Calibri"/>
              <a:sym typeface="Calibri"/>
            </a:endParaRPr>
          </a:p>
        </p:txBody>
      </p:sp>
      <p:sp>
        <p:nvSpPr>
          <p:cNvPr id="945" name="Google Shape;945;p135"/>
          <p:cNvSpPr txBox="1"/>
          <p:nvPr>
            <p:ph idx="1" type="body"/>
          </p:nvPr>
        </p:nvSpPr>
        <p:spPr>
          <a:xfrm>
            <a:off x="457200" y="1705096"/>
            <a:ext cx="5206071" cy="4390904"/>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Logs can be accessed from a currently run container or any number or previously run containers, accessed by container name</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Containerized apps write logs to stdout and stderr </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Cluster level logging can be performed using several different techniques including node level agents, container sidecars, or even having containers push directly to an application</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Node level logging is the most common approach, typically using Elasticsearch. </a:t>
            </a:r>
            <a:endParaRPr/>
          </a:p>
        </p:txBody>
      </p:sp>
      <p:sp>
        <p:nvSpPr>
          <p:cNvPr id="946" name="Google Shape;946;p135"/>
          <p:cNvSpPr txBox="1"/>
          <p:nvPr/>
        </p:nvSpPr>
        <p:spPr>
          <a:xfrm>
            <a:off x="628650" y="1143000"/>
            <a:ext cx="7886700" cy="6096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Aggregate, access and print logs from containers</a:t>
            </a:r>
            <a:endParaRPr b="0" i="0" sz="1400" u="none" cap="none" strike="noStrike">
              <a:solidFill>
                <a:srgbClr val="000000"/>
              </a:solidFill>
              <a:latin typeface="Arial"/>
              <a:ea typeface="Arial"/>
              <a:cs typeface="Arial"/>
              <a:sym typeface="Arial"/>
            </a:endParaRPr>
          </a:p>
        </p:txBody>
      </p:sp>
      <p:pic>
        <p:nvPicPr>
          <p:cNvPr id="947" name="Google Shape;947;p135"/>
          <p:cNvPicPr preferRelativeResize="0"/>
          <p:nvPr/>
        </p:nvPicPr>
        <p:blipFill rotWithShape="1">
          <a:blip r:embed="rId3">
            <a:alphaModFix/>
          </a:blip>
          <a:srcRect b="0" l="0" r="0" t="0"/>
          <a:stretch/>
        </p:blipFill>
        <p:spPr>
          <a:xfrm>
            <a:off x="6181346" y="830263"/>
            <a:ext cx="2852079" cy="2209800"/>
          </a:xfrm>
          <a:prstGeom prst="rect">
            <a:avLst/>
          </a:prstGeom>
          <a:noFill/>
          <a:ln>
            <a:noFill/>
          </a:ln>
        </p:spPr>
      </p:pic>
      <p:pic>
        <p:nvPicPr>
          <p:cNvPr id="948" name="Google Shape;948;p135"/>
          <p:cNvPicPr preferRelativeResize="0"/>
          <p:nvPr/>
        </p:nvPicPr>
        <p:blipFill rotWithShape="1">
          <a:blip r:embed="rId4">
            <a:alphaModFix/>
          </a:blip>
          <a:srcRect b="0" l="0" r="0" t="0"/>
          <a:stretch/>
        </p:blipFill>
        <p:spPr>
          <a:xfrm>
            <a:off x="6181346" y="3394198"/>
            <a:ext cx="2636332" cy="21082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Google Shape;954;p136"/>
          <p:cNvSpPr txBox="1"/>
          <p:nvPr/>
        </p:nvSpPr>
        <p:spPr>
          <a:xfrm>
            <a:off x="762000" y="4572000"/>
            <a:ext cx="67056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t>
            </a:r>
            <a:r>
              <a:rPr b="0" i="0" lang="en-US" sz="1800" u="none" cap="none" strike="noStrike">
                <a:solidFill>
                  <a:schemeClr val="dk1"/>
                </a:solidFill>
                <a:latin typeface="Arial"/>
                <a:ea typeface="Arial"/>
                <a:cs typeface="Arial"/>
                <a:sym typeface="Arial"/>
              </a:rPr>
              <a:t>An external system can perform the log rotation by calling logrotate, which would result in kubectl logs returning an empty result</a:t>
            </a:r>
            <a:endParaRPr b="0" i="0" sz="1800" u="none" cap="none" strike="noStrike">
              <a:solidFill>
                <a:schemeClr val="dk1"/>
              </a:solidFill>
              <a:latin typeface="Arial"/>
              <a:ea typeface="Arial"/>
              <a:cs typeface="Arial"/>
              <a:sym typeface="Arial"/>
            </a:endParaRPr>
          </a:p>
        </p:txBody>
      </p:sp>
      <p:sp>
        <p:nvSpPr>
          <p:cNvPr id="955" name="Google Shape;955;p136"/>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Logging</a:t>
            </a:r>
            <a:endParaRPr b="1" i="0" sz="3600" u="none" cap="none" strike="noStrike">
              <a:solidFill>
                <a:schemeClr val="accent3"/>
              </a:solidFill>
              <a:latin typeface="Calibri"/>
              <a:ea typeface="Calibri"/>
              <a:cs typeface="Calibri"/>
              <a:sym typeface="Calibri"/>
            </a:endParaRPr>
          </a:p>
        </p:txBody>
      </p:sp>
      <p:pic>
        <p:nvPicPr>
          <p:cNvPr id="956" name="Google Shape;956;p136"/>
          <p:cNvPicPr preferRelativeResize="0"/>
          <p:nvPr/>
        </p:nvPicPr>
        <p:blipFill rotWithShape="1">
          <a:blip r:embed="rId3">
            <a:alphaModFix/>
          </a:blip>
          <a:srcRect b="0" l="0" r="0" t="0"/>
          <a:stretch/>
        </p:blipFill>
        <p:spPr>
          <a:xfrm>
            <a:off x="-1979" y="1143000"/>
            <a:ext cx="9144000" cy="1369053"/>
          </a:xfrm>
          <a:prstGeom prst="rect">
            <a:avLst/>
          </a:prstGeom>
          <a:noFill/>
          <a:ln>
            <a:noFill/>
          </a:ln>
        </p:spPr>
      </p:pic>
      <p:pic>
        <p:nvPicPr>
          <p:cNvPr id="957" name="Google Shape;957;p136"/>
          <p:cNvPicPr preferRelativeResize="0"/>
          <p:nvPr/>
        </p:nvPicPr>
        <p:blipFill rotWithShape="1">
          <a:blip r:embed="rId4">
            <a:alphaModFix/>
          </a:blip>
          <a:srcRect b="0" l="0" r="0" t="0"/>
          <a:stretch/>
        </p:blipFill>
        <p:spPr>
          <a:xfrm>
            <a:off x="0" y="2691126"/>
            <a:ext cx="9144000" cy="17018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sp>
        <p:nvSpPr>
          <p:cNvPr id="962" name="Google Shape;962;p137"/>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Stateful Sets</a:t>
            </a:r>
            <a:endParaRPr b="1" i="0" sz="3600" u="none" cap="none" strike="noStrike">
              <a:solidFill>
                <a:schemeClr val="accent3"/>
              </a:solidFill>
              <a:latin typeface="Calibri"/>
              <a:ea typeface="Calibri"/>
              <a:cs typeface="Calibri"/>
              <a:sym typeface="Calibri"/>
            </a:endParaRPr>
          </a:p>
        </p:txBody>
      </p:sp>
      <p:sp>
        <p:nvSpPr>
          <p:cNvPr id="963" name="Google Shape;963;p137"/>
          <p:cNvSpPr txBox="1"/>
          <p:nvPr>
            <p:ph idx="1" type="body"/>
          </p:nvPr>
        </p:nvSpPr>
        <p:spPr>
          <a:xfrm>
            <a:off x="457200" y="1705100"/>
            <a:ext cx="7076100" cy="4162200"/>
          </a:xfrm>
          <a:prstGeom prst="rect">
            <a:avLst/>
          </a:prstGeom>
          <a:noFill/>
          <a:ln>
            <a:noFill/>
          </a:ln>
        </p:spPr>
        <p:txBody>
          <a:bodyPr anchorCtr="0" anchor="t" bIns="45700" lIns="91425" spcFirstLastPara="1" rIns="91425" wrap="square" tIns="45700">
            <a:noAutofit/>
          </a:bodyPr>
          <a:lstStyle/>
          <a:p>
            <a:pPr indent="0" lvl="0" marL="0" rtl="0" algn="l">
              <a:lnSpc>
                <a:spcPct val="175000"/>
              </a:lnSpc>
              <a:spcBef>
                <a:spcPts val="800"/>
              </a:spcBef>
              <a:spcAft>
                <a:spcPts val="0"/>
              </a:spcAft>
              <a:buSzPts val="1260"/>
              <a:buNone/>
            </a:pPr>
            <a:r>
              <a:rPr lang="en-US" sz="1400"/>
              <a:t>Stateful Sets </a:t>
            </a:r>
            <a:r>
              <a:rPr b="0" lang="en-US" sz="1400"/>
              <a:t>manage the deployment and scaling of a set of Pods, and provides </a:t>
            </a:r>
            <a:r>
              <a:rPr b="0" lang="en-US" sz="1400" u="sng"/>
              <a:t>guarantees</a:t>
            </a:r>
            <a:r>
              <a:rPr b="0" lang="en-US" sz="1400"/>
              <a:t> about the </a:t>
            </a:r>
            <a:r>
              <a:rPr b="0" lang="en-US" sz="1400" u="sng"/>
              <a:t>ordering</a:t>
            </a:r>
            <a:r>
              <a:rPr b="0" lang="en-US" sz="1400"/>
              <a:t> and </a:t>
            </a:r>
            <a:r>
              <a:rPr b="0" lang="en-US" sz="1400" u="sng"/>
              <a:t>uniqueness </a:t>
            </a:r>
            <a:r>
              <a:rPr b="0" lang="en-US" sz="1400"/>
              <a:t>of these Pods.</a:t>
            </a:r>
            <a:endParaRPr b="0" sz="1400"/>
          </a:p>
          <a:p>
            <a:pPr indent="0" lvl="0" marL="0" rtl="0" algn="l">
              <a:lnSpc>
                <a:spcPct val="175000"/>
              </a:lnSpc>
              <a:spcBef>
                <a:spcPts val="800"/>
              </a:spcBef>
              <a:spcAft>
                <a:spcPts val="0"/>
              </a:spcAft>
              <a:buSzPts val="1260"/>
              <a:buNone/>
            </a:pPr>
            <a:r>
              <a:rPr b="0" lang="en-US" sz="1400"/>
              <a:t>Like a Deployment, a </a:t>
            </a:r>
            <a:r>
              <a:rPr lang="en-US" sz="1400"/>
              <a:t>Stateful Set</a:t>
            </a:r>
            <a:r>
              <a:rPr b="0" lang="en-US" sz="1400"/>
              <a:t> manages Pods that are based on an identical container spec. Unlike a Deployment, a StatefulSet </a:t>
            </a:r>
            <a:r>
              <a:rPr b="0" lang="en-US" sz="1400" u="sng"/>
              <a:t>maintains </a:t>
            </a:r>
            <a:r>
              <a:rPr b="0" lang="en-US" sz="1400"/>
              <a:t>a </a:t>
            </a:r>
            <a:r>
              <a:rPr b="0" lang="en-US" sz="1400" u="sng"/>
              <a:t>sticky identity</a:t>
            </a:r>
            <a:r>
              <a:rPr b="0" lang="en-US" sz="1400"/>
              <a:t> for each of their Pods. These pods are created from the same spec, but are not interchangeable: each has a </a:t>
            </a:r>
            <a:r>
              <a:rPr b="0" lang="en-US" sz="1400" u="sng"/>
              <a:t>persistent identifier</a:t>
            </a:r>
            <a:r>
              <a:rPr b="0" lang="en-US" sz="1400"/>
              <a:t> that it maintains across any rescheduling.</a:t>
            </a:r>
            <a:endParaRPr b="0" sz="1400"/>
          </a:p>
          <a:p>
            <a:pPr indent="0" lvl="0" marL="0" rtl="0" algn="l">
              <a:lnSpc>
                <a:spcPct val="175000"/>
              </a:lnSpc>
              <a:spcBef>
                <a:spcPts val="800"/>
              </a:spcBef>
              <a:spcAft>
                <a:spcPts val="0"/>
              </a:spcAft>
              <a:buSzPts val="1260"/>
              <a:buNone/>
            </a:pPr>
            <a:r>
              <a:rPr b="0" lang="en-US" sz="1400"/>
              <a:t>A StatefulSet operates under the same pattern as any other Controller. You define your desired state in a StatefulSet object, and the StatefulSet controller makes any necessary updates to get there from the current state.</a:t>
            </a:r>
            <a:endParaRPr b="0" sz="1400"/>
          </a:p>
          <a:p>
            <a:pPr indent="0" lvl="0" marL="0" rtl="0" algn="l">
              <a:lnSpc>
                <a:spcPct val="175000"/>
              </a:lnSpc>
              <a:spcBef>
                <a:spcPts val="800"/>
              </a:spcBef>
              <a:spcAft>
                <a:spcPts val="0"/>
              </a:spcAft>
              <a:buClr>
                <a:schemeClr val="dk1"/>
              </a:buClr>
              <a:buSzPts val="1100"/>
              <a:buFont typeface="Arial"/>
              <a:buNone/>
            </a:pPr>
            <a:r>
              <a:t/>
            </a:r>
            <a:endParaRPr b="0" sz="1200">
              <a:latin typeface="Roboto"/>
              <a:ea typeface="Roboto"/>
              <a:cs typeface="Roboto"/>
              <a:sym typeface="Roboto"/>
            </a:endParaRPr>
          </a:p>
          <a:p>
            <a:pPr indent="0" lvl="0" marL="0" marR="0" rtl="0" algn="l">
              <a:lnSpc>
                <a:spcPct val="90000"/>
              </a:lnSpc>
              <a:spcBef>
                <a:spcPts val="600"/>
              </a:spcBef>
              <a:spcAft>
                <a:spcPts val="0"/>
              </a:spcAft>
              <a:buSzPts val="1800"/>
              <a:buNone/>
            </a:pPr>
            <a:r>
              <a:t/>
            </a:r>
            <a:endParaRPr b="0" sz="2000"/>
          </a:p>
        </p:txBody>
      </p:sp>
      <p:sp>
        <p:nvSpPr>
          <p:cNvPr id="964" name="Google Shape;964;p137"/>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138"/>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Stateful Sets</a:t>
            </a:r>
            <a:endParaRPr b="1" i="0" sz="3600" u="none" cap="none" strike="noStrike">
              <a:solidFill>
                <a:schemeClr val="accent3"/>
              </a:solidFill>
              <a:latin typeface="Calibri"/>
              <a:ea typeface="Calibri"/>
              <a:cs typeface="Calibri"/>
              <a:sym typeface="Calibri"/>
            </a:endParaRPr>
          </a:p>
        </p:txBody>
      </p:sp>
      <p:sp>
        <p:nvSpPr>
          <p:cNvPr id="971" name="Google Shape;971;p138"/>
          <p:cNvSpPr txBox="1"/>
          <p:nvPr>
            <p:ph idx="1" type="body"/>
          </p:nvPr>
        </p:nvSpPr>
        <p:spPr>
          <a:xfrm>
            <a:off x="457200" y="1657900"/>
            <a:ext cx="7430700" cy="4209600"/>
          </a:xfrm>
          <a:prstGeom prst="rect">
            <a:avLst/>
          </a:prstGeom>
          <a:noFill/>
          <a:ln>
            <a:noFill/>
          </a:ln>
        </p:spPr>
        <p:txBody>
          <a:bodyPr anchorCtr="0" anchor="t" bIns="45700" lIns="91425" spcFirstLastPara="1" rIns="91425" wrap="square" tIns="45700">
            <a:noAutofit/>
          </a:bodyPr>
          <a:lstStyle/>
          <a:p>
            <a:pPr indent="0" lvl="0" marL="0" rtl="0" algn="l">
              <a:lnSpc>
                <a:spcPct val="175000"/>
              </a:lnSpc>
              <a:spcBef>
                <a:spcPts val="0"/>
              </a:spcBef>
              <a:spcAft>
                <a:spcPts val="0"/>
              </a:spcAft>
              <a:buClr>
                <a:schemeClr val="dk1"/>
              </a:buClr>
              <a:buSzPts val="1100"/>
              <a:buFont typeface="Arial"/>
              <a:buNone/>
            </a:pPr>
            <a:r>
              <a:rPr b="0" lang="en-US" sz="1800"/>
              <a:t>StatefulSets are valuable for applications that require one or more of the following:</a:t>
            </a:r>
            <a:endParaRPr b="0" sz="1800"/>
          </a:p>
          <a:p>
            <a:pPr indent="-342900" lvl="0" marL="457200" rtl="0" algn="l">
              <a:lnSpc>
                <a:spcPct val="175000"/>
              </a:lnSpc>
              <a:spcBef>
                <a:spcPts val="1500"/>
              </a:spcBef>
              <a:spcAft>
                <a:spcPts val="0"/>
              </a:spcAft>
              <a:buClr>
                <a:srgbClr val="E87722"/>
              </a:buClr>
              <a:buSzPts val="1800"/>
              <a:buFont typeface="Calibri"/>
              <a:buChar char="■"/>
            </a:pPr>
            <a:r>
              <a:rPr b="0" lang="en-US" sz="1800"/>
              <a:t>Stable, unique network identifiers.</a:t>
            </a:r>
            <a:endParaRPr b="0" sz="1800"/>
          </a:p>
          <a:p>
            <a:pPr indent="-342900" lvl="0" marL="457200" rtl="0" algn="l">
              <a:lnSpc>
                <a:spcPct val="175000"/>
              </a:lnSpc>
              <a:spcBef>
                <a:spcPts val="0"/>
              </a:spcBef>
              <a:spcAft>
                <a:spcPts val="0"/>
              </a:spcAft>
              <a:buClr>
                <a:srgbClr val="E87722"/>
              </a:buClr>
              <a:buSzPts val="1800"/>
              <a:buFont typeface="Calibri"/>
              <a:buChar char="■"/>
            </a:pPr>
            <a:r>
              <a:rPr b="0" lang="en-US" sz="1800"/>
              <a:t>Stable, persistent storage.</a:t>
            </a:r>
            <a:endParaRPr b="0" sz="1800"/>
          </a:p>
          <a:p>
            <a:pPr indent="-342900" lvl="0" marL="457200" rtl="0" algn="l">
              <a:lnSpc>
                <a:spcPct val="175000"/>
              </a:lnSpc>
              <a:spcBef>
                <a:spcPts val="0"/>
              </a:spcBef>
              <a:spcAft>
                <a:spcPts val="0"/>
              </a:spcAft>
              <a:buClr>
                <a:srgbClr val="E87722"/>
              </a:buClr>
              <a:buSzPts val="1800"/>
              <a:buFont typeface="Calibri"/>
              <a:buChar char="■"/>
            </a:pPr>
            <a:r>
              <a:rPr b="0" lang="en-US" sz="1800"/>
              <a:t>Ordered, graceful deployment and scaling.</a:t>
            </a:r>
            <a:endParaRPr b="0" sz="1800"/>
          </a:p>
          <a:p>
            <a:pPr indent="-342900" lvl="0" marL="457200" rtl="0" algn="l">
              <a:lnSpc>
                <a:spcPct val="175000"/>
              </a:lnSpc>
              <a:spcBef>
                <a:spcPts val="0"/>
              </a:spcBef>
              <a:spcAft>
                <a:spcPts val="0"/>
              </a:spcAft>
              <a:buClr>
                <a:srgbClr val="E87722"/>
              </a:buClr>
              <a:buSzPts val="1800"/>
              <a:buFont typeface="Calibri"/>
              <a:buChar char="■"/>
            </a:pPr>
            <a:r>
              <a:rPr b="0" lang="en-US" sz="1800"/>
              <a:t>Ordered, graceful deletion and termination.</a:t>
            </a:r>
            <a:endParaRPr b="0" sz="1800"/>
          </a:p>
          <a:p>
            <a:pPr indent="-342900" lvl="0" marL="457200" rtl="0" algn="l">
              <a:lnSpc>
                <a:spcPct val="175000"/>
              </a:lnSpc>
              <a:spcBef>
                <a:spcPts val="0"/>
              </a:spcBef>
              <a:spcAft>
                <a:spcPts val="0"/>
              </a:spcAft>
              <a:buClr>
                <a:srgbClr val="E87722"/>
              </a:buClr>
              <a:buSzPts val="1800"/>
              <a:buFont typeface="Calibri"/>
              <a:buChar char="■"/>
            </a:pPr>
            <a:r>
              <a:rPr b="0" lang="en-US" sz="1800"/>
              <a:t>Ordered, automated rolling updates.</a:t>
            </a:r>
            <a:endParaRPr b="0" sz="1800"/>
          </a:p>
          <a:p>
            <a:pPr indent="0" lvl="0" marL="0" marR="0" rtl="0" algn="l">
              <a:lnSpc>
                <a:spcPct val="90000"/>
              </a:lnSpc>
              <a:spcBef>
                <a:spcPts val="2300"/>
              </a:spcBef>
              <a:spcAft>
                <a:spcPts val="0"/>
              </a:spcAft>
              <a:buSzPts val="1800"/>
              <a:buNone/>
            </a:pPr>
            <a:r>
              <a:t/>
            </a:r>
            <a:endParaRPr b="0" sz="2000"/>
          </a:p>
        </p:txBody>
      </p:sp>
      <p:sp>
        <p:nvSpPr>
          <p:cNvPr id="972" name="Google Shape;972;p138"/>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39"/>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Stateful Sets</a:t>
            </a:r>
            <a:endParaRPr b="1" i="0" sz="3600" u="none" cap="none" strike="noStrike">
              <a:solidFill>
                <a:schemeClr val="accent3"/>
              </a:solidFill>
              <a:latin typeface="Calibri"/>
              <a:ea typeface="Calibri"/>
              <a:cs typeface="Calibri"/>
              <a:sym typeface="Calibri"/>
            </a:endParaRPr>
          </a:p>
        </p:txBody>
      </p:sp>
      <p:sp>
        <p:nvSpPr>
          <p:cNvPr id="979" name="Google Shape;979;p139"/>
          <p:cNvSpPr txBox="1"/>
          <p:nvPr>
            <p:ph idx="1" type="body"/>
          </p:nvPr>
        </p:nvSpPr>
        <p:spPr>
          <a:xfrm>
            <a:off x="457200" y="1829975"/>
            <a:ext cx="4800600" cy="4037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Pods in a stateful set are not interchangeable</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Each Pod has a persistent identifier</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Define desired state object, controller performs updates to desired state</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Useful for applications that require persistent storage, unique network identifiers, ordered deployment, deletes or updates.  </a:t>
            </a:r>
            <a:endParaRPr/>
          </a:p>
        </p:txBody>
      </p:sp>
      <p:sp>
        <p:nvSpPr>
          <p:cNvPr id="980" name="Google Shape;980;p139"/>
          <p:cNvSpPr txBox="1"/>
          <p:nvPr/>
        </p:nvSpPr>
        <p:spPr>
          <a:xfrm>
            <a:off x="628650" y="1143000"/>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Functionality of deployments with guarantees about ordering and unique identities per Pod.</a:t>
            </a:r>
            <a:endParaRPr b="0" i="0" sz="1400" u="none" cap="none" strike="noStrike">
              <a:solidFill>
                <a:srgbClr val="000000"/>
              </a:solidFill>
              <a:latin typeface="Arial"/>
              <a:ea typeface="Arial"/>
              <a:cs typeface="Arial"/>
              <a:sym typeface="Arial"/>
            </a:endParaRPr>
          </a:p>
        </p:txBody>
      </p:sp>
      <p:sp>
        <p:nvSpPr>
          <p:cNvPr id="981" name="Google Shape;981;p139"/>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982" name="Google Shape;982;p139"/>
          <p:cNvPicPr preferRelativeResize="0"/>
          <p:nvPr/>
        </p:nvPicPr>
        <p:blipFill rotWithShape="1">
          <a:blip r:embed="rId3">
            <a:alphaModFix/>
          </a:blip>
          <a:srcRect b="0" l="0" r="0" t="0"/>
          <a:stretch/>
        </p:blipFill>
        <p:spPr>
          <a:xfrm>
            <a:off x="5410200" y="2286000"/>
            <a:ext cx="3463316" cy="30480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6" name="Shape 986"/>
        <p:cNvGrpSpPr/>
        <p:nvPr/>
      </p:nvGrpSpPr>
      <p:grpSpPr>
        <a:xfrm>
          <a:off x="0" y="0"/>
          <a:ext cx="0" cy="0"/>
          <a:chOff x="0" y="0"/>
          <a:chExt cx="0" cy="0"/>
        </a:xfrm>
      </p:grpSpPr>
      <p:sp>
        <p:nvSpPr>
          <p:cNvPr id="987" name="Google Shape;987;p140"/>
          <p:cNvSpPr txBox="1"/>
          <p:nvPr>
            <p:ph type="title"/>
          </p:nvPr>
        </p:nvSpPr>
        <p:spPr>
          <a:xfrm>
            <a:off x="492826" y="329048"/>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Namespace</a:t>
            </a:r>
            <a:endParaRPr b="1" i="0" sz="3600" u="none" cap="none" strike="noStrike">
              <a:solidFill>
                <a:schemeClr val="accent3"/>
              </a:solidFill>
              <a:latin typeface="Calibri"/>
              <a:ea typeface="Calibri"/>
              <a:cs typeface="Calibri"/>
              <a:sym typeface="Calibri"/>
            </a:endParaRPr>
          </a:p>
        </p:txBody>
      </p:sp>
      <p:sp>
        <p:nvSpPr>
          <p:cNvPr id="988" name="Google Shape;988;p140"/>
          <p:cNvSpPr txBox="1"/>
          <p:nvPr>
            <p:ph idx="1" type="body"/>
          </p:nvPr>
        </p:nvSpPr>
        <p:spPr>
          <a:xfrm>
            <a:off x="457200" y="1516120"/>
            <a:ext cx="8229600" cy="2028704"/>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Resources are segmented within namespaces</a:t>
            </a:r>
            <a:endParaRPr/>
          </a:p>
          <a:p>
            <a:pPr indent="-457200" lvl="1" marL="914400" marR="0" rtl="0" algn="l">
              <a:lnSpc>
                <a:spcPct val="90000"/>
              </a:lnSpc>
              <a:spcBef>
                <a:spcPts val="60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Sandbox per developer for example</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Pods will route dns to default (own) namespace</a:t>
            </a:r>
            <a:endParaRPr/>
          </a:p>
          <a:p>
            <a:pPr indent="-457200" lvl="1" marL="914400" marR="0" rtl="0" algn="l">
              <a:lnSpc>
                <a:spcPct val="90000"/>
              </a:lnSpc>
              <a:spcBef>
                <a:spcPts val="60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api.default.svc.cluster.local</a:t>
            </a:r>
            <a:endParaRPr b="0" i="0" sz="1600" u="none" cap="none" strike="noStrike">
              <a:solidFill>
                <a:schemeClr val="dk1"/>
              </a:solidFill>
              <a:latin typeface="Calibri"/>
              <a:ea typeface="Calibri"/>
              <a:cs typeface="Calibri"/>
              <a:sym typeface="Calibri"/>
            </a:endParaRPr>
          </a:p>
          <a:p>
            <a:pPr indent="-457200" lvl="1" marL="914400" marR="0" rtl="0" algn="l">
              <a:lnSpc>
                <a:spcPct val="90000"/>
              </a:lnSpc>
              <a:spcBef>
                <a:spcPts val="60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Api.foo…</a:t>
            </a:r>
            <a:endParaRPr b="0" i="0" sz="16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The same app could run independently in different namespaces</a:t>
            </a:r>
            <a:endParaRPr/>
          </a:p>
        </p:txBody>
      </p:sp>
      <p:sp>
        <p:nvSpPr>
          <p:cNvPr id="989" name="Google Shape;989;p140"/>
          <p:cNvSpPr txBox="1"/>
          <p:nvPr/>
        </p:nvSpPr>
        <p:spPr>
          <a:xfrm>
            <a:off x="475013" y="1113425"/>
            <a:ext cx="7886700" cy="6096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Partitions the names of API objects</a:t>
            </a:r>
            <a:endParaRPr b="0" i="0" sz="1400" u="none" cap="none" strike="noStrike">
              <a:solidFill>
                <a:srgbClr val="000000"/>
              </a:solidFill>
              <a:latin typeface="Arial"/>
              <a:ea typeface="Arial"/>
              <a:cs typeface="Arial"/>
              <a:sym typeface="Arial"/>
            </a:endParaRPr>
          </a:p>
        </p:txBody>
      </p:sp>
      <p:sp>
        <p:nvSpPr>
          <p:cNvPr id="990" name="Google Shape;990;p140"/>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991" name="Google Shape;991;p140"/>
          <p:cNvPicPr preferRelativeResize="0"/>
          <p:nvPr/>
        </p:nvPicPr>
        <p:blipFill rotWithShape="1">
          <a:blip r:embed="rId3">
            <a:alphaModFix/>
          </a:blip>
          <a:srcRect b="0" l="0" r="0" t="0"/>
          <a:stretch/>
        </p:blipFill>
        <p:spPr>
          <a:xfrm>
            <a:off x="1588698" y="3628612"/>
            <a:ext cx="5694955" cy="226712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Google Shape;997;p141"/>
          <p:cNvSpPr txBox="1"/>
          <p:nvPr/>
        </p:nvSpPr>
        <p:spPr>
          <a:xfrm>
            <a:off x="762000" y="4572000"/>
            <a:ext cx="67056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t>
            </a:r>
            <a:r>
              <a:rPr b="0" i="0" lang="en-US" sz="1800" u="none" cap="none" strike="noStrike">
                <a:solidFill>
                  <a:schemeClr val="dk1"/>
                </a:solidFill>
                <a:latin typeface="Arial"/>
                <a:ea typeface="Arial"/>
                <a:cs typeface="Arial"/>
                <a:sym typeface="Arial"/>
              </a:rPr>
              <a:t>Namespaces create an excellent mechanism to subdivide resources and provide isolation. This enables using a cluster for multiple projects or multiple teams </a:t>
            </a:r>
            <a:endParaRPr b="0" i="0" sz="1800" u="none" cap="none" strike="noStrike">
              <a:solidFill>
                <a:schemeClr val="dk1"/>
              </a:solidFill>
              <a:latin typeface="Arial"/>
              <a:ea typeface="Arial"/>
              <a:cs typeface="Arial"/>
              <a:sym typeface="Arial"/>
            </a:endParaRPr>
          </a:p>
        </p:txBody>
      </p:sp>
      <p:sp>
        <p:nvSpPr>
          <p:cNvPr id="998" name="Google Shape;998;p141"/>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Namespace</a:t>
            </a:r>
            <a:endParaRPr b="1" i="0" sz="3600" u="none" cap="none" strike="noStrike">
              <a:solidFill>
                <a:schemeClr val="accent3"/>
              </a:solidFill>
              <a:latin typeface="Calibri"/>
              <a:ea typeface="Calibri"/>
              <a:cs typeface="Calibri"/>
              <a:sym typeface="Calibri"/>
            </a:endParaRPr>
          </a:p>
        </p:txBody>
      </p:sp>
      <p:pic>
        <p:nvPicPr>
          <p:cNvPr id="999" name="Google Shape;999;p141"/>
          <p:cNvPicPr preferRelativeResize="0"/>
          <p:nvPr/>
        </p:nvPicPr>
        <p:blipFill rotWithShape="1">
          <a:blip r:embed="rId3">
            <a:alphaModFix/>
          </a:blip>
          <a:srcRect b="0" l="0" r="0" t="0"/>
          <a:stretch/>
        </p:blipFill>
        <p:spPr>
          <a:xfrm>
            <a:off x="0" y="1676400"/>
            <a:ext cx="9144000" cy="222641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4" name="Shape 1004"/>
        <p:cNvGrpSpPr/>
        <p:nvPr/>
      </p:nvGrpSpPr>
      <p:grpSpPr>
        <a:xfrm>
          <a:off x="0" y="0"/>
          <a:ext cx="0" cy="0"/>
          <a:chOff x="0" y="0"/>
          <a:chExt cx="0" cy="0"/>
        </a:xfrm>
      </p:grpSpPr>
      <p:sp>
        <p:nvSpPr>
          <p:cNvPr id="1005" name="Google Shape;1005;p142"/>
          <p:cNvSpPr txBox="1"/>
          <p:nvPr>
            <p:ph type="title"/>
          </p:nvPr>
        </p:nvSpPr>
        <p:spPr>
          <a:xfrm>
            <a:off x="492826" y="329048"/>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Secrets</a:t>
            </a:r>
            <a:endParaRPr b="1" i="0" sz="3600" u="none" cap="none" strike="noStrike">
              <a:solidFill>
                <a:schemeClr val="accent3"/>
              </a:solidFill>
              <a:latin typeface="Calibri"/>
              <a:ea typeface="Calibri"/>
              <a:cs typeface="Calibri"/>
              <a:sym typeface="Calibri"/>
            </a:endParaRPr>
          </a:p>
        </p:txBody>
      </p:sp>
      <p:sp>
        <p:nvSpPr>
          <p:cNvPr id="1006" name="Google Shape;1006;p142"/>
          <p:cNvSpPr txBox="1"/>
          <p:nvPr>
            <p:ph idx="1" type="body"/>
          </p:nvPr>
        </p:nvSpPr>
        <p:spPr>
          <a:xfrm>
            <a:off x="475013" y="1687400"/>
            <a:ext cx="5392387" cy="37228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According to </a:t>
            </a:r>
            <a:r>
              <a:rPr b="0" i="0" lang="en-US" sz="2000" u="sng" cap="none" strike="noStrike">
                <a:solidFill>
                  <a:schemeClr val="hlink"/>
                </a:solidFill>
                <a:latin typeface="Calibri"/>
                <a:ea typeface="Calibri"/>
                <a:cs typeface="Calibri"/>
                <a:sym typeface="Calibri"/>
                <a:hlinkClick r:id="rId3"/>
              </a:rPr>
              <a:t>12-factor</a:t>
            </a:r>
            <a:r>
              <a:rPr b="0" i="0" lang="en-US" sz="2000" u="none" cap="none" strike="noStrike">
                <a:solidFill>
                  <a:schemeClr val="dk1"/>
                </a:solidFill>
                <a:latin typeface="Calibri"/>
                <a:ea typeface="Calibri"/>
                <a:cs typeface="Calibri"/>
                <a:sym typeface="Calibri"/>
              </a:rPr>
              <a:t> configuration comes from the environment</a:t>
            </a:r>
            <a:endParaRPr/>
          </a:p>
          <a:p>
            <a:pPr indent="-457200" lvl="1" marL="914400" marR="0" rtl="0" algn="l">
              <a:lnSpc>
                <a:spcPct val="90000"/>
              </a:lnSpc>
              <a:spcBef>
                <a:spcPts val="60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Config is everything that is likely to vary between deployments</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Can be used by pods and the underlying Kubelet when pulling images</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Secrets belong to a specific Kubernetes Namespace</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Secret size cannot exceed 1MB</a:t>
            </a:r>
            <a:endParaRPr/>
          </a:p>
        </p:txBody>
      </p:sp>
      <p:sp>
        <p:nvSpPr>
          <p:cNvPr id="1007" name="Google Shape;1007;p142"/>
          <p:cNvSpPr txBox="1"/>
          <p:nvPr/>
        </p:nvSpPr>
        <p:spPr>
          <a:xfrm>
            <a:off x="475013" y="1113425"/>
            <a:ext cx="788670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An object that contains a small amount of sensitive data such as a password, token or key. </a:t>
            </a:r>
            <a:endParaRPr b="0" i="0" sz="1400" u="none" cap="none" strike="noStrike">
              <a:solidFill>
                <a:srgbClr val="000000"/>
              </a:solidFill>
              <a:latin typeface="Arial"/>
              <a:ea typeface="Arial"/>
              <a:cs typeface="Arial"/>
              <a:sym typeface="Arial"/>
            </a:endParaRPr>
          </a:p>
        </p:txBody>
      </p:sp>
      <p:sp>
        <p:nvSpPr>
          <p:cNvPr id="1008" name="Google Shape;1008;p142"/>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09" name="Google Shape;1009;p142"/>
          <p:cNvPicPr preferRelativeResize="0"/>
          <p:nvPr/>
        </p:nvPicPr>
        <p:blipFill rotWithShape="1">
          <a:blip r:embed="rId4">
            <a:alphaModFix/>
          </a:blip>
          <a:srcRect b="0" l="0" r="0" t="0"/>
          <a:stretch/>
        </p:blipFill>
        <p:spPr>
          <a:xfrm>
            <a:off x="6248400" y="1697910"/>
            <a:ext cx="2603329" cy="370178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143"/>
          <p:cNvSpPr txBox="1"/>
          <p:nvPr/>
        </p:nvSpPr>
        <p:spPr>
          <a:xfrm>
            <a:off x="762000" y="4572000"/>
            <a:ext cx="67056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Can be mounted as data volumes or exposed as environment variables</a:t>
            </a:r>
            <a:endParaRPr b="0" i="0" sz="1800" u="none" cap="none" strike="noStrike">
              <a:solidFill>
                <a:schemeClr val="dk1"/>
              </a:solidFill>
              <a:latin typeface="Arial"/>
              <a:ea typeface="Arial"/>
              <a:cs typeface="Arial"/>
              <a:sym typeface="Arial"/>
            </a:endParaRPr>
          </a:p>
        </p:txBody>
      </p:sp>
      <p:sp>
        <p:nvSpPr>
          <p:cNvPr id="1016" name="Google Shape;1016;p143"/>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Secrets</a:t>
            </a:r>
            <a:endParaRPr b="1" i="0" sz="3600" u="none" cap="none" strike="noStrike">
              <a:solidFill>
                <a:schemeClr val="accent3"/>
              </a:solidFill>
              <a:latin typeface="Calibri"/>
              <a:ea typeface="Calibri"/>
              <a:cs typeface="Calibri"/>
              <a:sym typeface="Calibri"/>
            </a:endParaRPr>
          </a:p>
        </p:txBody>
      </p:sp>
      <p:pic>
        <p:nvPicPr>
          <p:cNvPr id="1017" name="Google Shape;1017;p143"/>
          <p:cNvPicPr preferRelativeResize="0"/>
          <p:nvPr/>
        </p:nvPicPr>
        <p:blipFill rotWithShape="1">
          <a:blip r:embed="rId3">
            <a:alphaModFix/>
          </a:blip>
          <a:srcRect b="0" l="0" r="0" t="0"/>
          <a:stretch/>
        </p:blipFill>
        <p:spPr>
          <a:xfrm>
            <a:off x="181593" y="1219200"/>
            <a:ext cx="8780813" cy="3166542"/>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144"/>
          <p:cNvSpPr txBox="1"/>
          <p:nvPr>
            <p:ph type="title"/>
          </p:nvPr>
        </p:nvSpPr>
        <p:spPr>
          <a:xfrm>
            <a:off x="628650" y="365129"/>
            <a:ext cx="7886700" cy="587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3600"/>
              <a:buFont typeface="Calibri"/>
              <a:buNone/>
            </a:pPr>
            <a:r>
              <a:rPr lang="en-US"/>
              <a:t>Exercise 3.2 Kubernetes Secrets</a:t>
            </a:r>
            <a:endParaRPr/>
          </a:p>
        </p:txBody>
      </p:sp>
      <p:sp>
        <p:nvSpPr>
          <p:cNvPr id="1023" name="Google Shape;1023;p144"/>
          <p:cNvSpPr txBox="1"/>
          <p:nvPr>
            <p:ph idx="1" type="body"/>
          </p:nvPr>
        </p:nvSpPr>
        <p:spPr>
          <a:xfrm>
            <a:off x="628650" y="1524000"/>
            <a:ext cx="7886700" cy="4653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80"/>
              <a:buNone/>
            </a:pPr>
            <a:r>
              <a:t/>
            </a:r>
            <a:endParaRPr/>
          </a:p>
          <a:p>
            <a:pPr indent="-331470" lvl="0" marL="514350" rtl="0" algn="l">
              <a:lnSpc>
                <a:spcPct val="90000"/>
              </a:lnSpc>
              <a:spcBef>
                <a:spcPts val="640"/>
              </a:spcBef>
              <a:spcAft>
                <a:spcPts val="0"/>
              </a:spcAft>
              <a:buSzPts val="2880"/>
              <a:buFont typeface="Calibri"/>
              <a:buNone/>
            </a:pPr>
            <a:r>
              <a:t/>
            </a:r>
            <a:endParaRPr/>
          </a:p>
        </p:txBody>
      </p:sp>
      <p:grpSp>
        <p:nvGrpSpPr>
          <p:cNvPr id="1024" name="Google Shape;1024;p144"/>
          <p:cNvGrpSpPr/>
          <p:nvPr/>
        </p:nvGrpSpPr>
        <p:grpSpPr>
          <a:xfrm>
            <a:off x="685826" y="762000"/>
            <a:ext cx="7162943" cy="1066800"/>
            <a:chOff x="777240" y="2971800"/>
            <a:chExt cx="4297680" cy="1066800"/>
          </a:xfrm>
        </p:grpSpPr>
        <p:pic>
          <p:nvPicPr>
            <p:cNvPr descr="icon of person performing a computer lab" id="1025" name="Google Shape;1025;p144" title="icon of person performing a computer lab"/>
            <p:cNvPicPr preferRelativeResize="0"/>
            <p:nvPr/>
          </p:nvPicPr>
          <p:blipFill rotWithShape="1">
            <a:blip r:embed="rId3">
              <a:alphaModFix/>
            </a:blip>
            <a:srcRect b="0" l="0" r="0" t="0"/>
            <a:stretch/>
          </p:blipFill>
          <p:spPr>
            <a:xfrm>
              <a:off x="777240" y="2971800"/>
              <a:ext cx="746760" cy="1066800"/>
            </a:xfrm>
            <a:prstGeom prst="rect">
              <a:avLst/>
            </a:prstGeom>
            <a:noFill/>
            <a:ln>
              <a:noFill/>
            </a:ln>
          </p:spPr>
        </p:pic>
        <p:sp>
          <p:nvSpPr>
            <p:cNvPr id="1026" name="Google Shape;1026;p144"/>
            <p:cNvSpPr txBox="1"/>
            <p:nvPr/>
          </p:nvSpPr>
          <p:spPr>
            <a:xfrm>
              <a:off x="164592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F7F7F"/>
                </a:buClr>
                <a:buSzPts val="700"/>
                <a:buFont typeface="Calibri"/>
                <a:buNone/>
              </a:pPr>
              <a:r>
                <a:rPr b="1" lang="en-US" sz="2800">
                  <a:solidFill>
                    <a:srgbClr val="7F7F7F"/>
                  </a:solidFill>
                  <a:latin typeface="Calibri"/>
                  <a:ea typeface="Calibri"/>
                  <a:cs typeface="Calibri"/>
                  <a:sym typeface="Calibri"/>
                </a:rPr>
                <a:t>CLASSROOM WORK - Optional</a:t>
              </a:r>
              <a:endParaRPr/>
            </a:p>
          </p:txBody>
        </p:sp>
        <p:cxnSp>
          <p:nvCxnSpPr>
            <p:cNvPr id="1027" name="Google Shape;1027;p144"/>
            <p:cNvCxnSpPr/>
            <p:nvPr/>
          </p:nvCxnSpPr>
          <p:spPr>
            <a:xfrm>
              <a:off x="172212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1028" name="Google Shape;1028;p144"/>
            <p:cNvCxnSpPr/>
            <p:nvPr/>
          </p:nvCxnSpPr>
          <p:spPr>
            <a:xfrm>
              <a:off x="172212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1029" name="Google Shape;1029;p144"/>
          <p:cNvSpPr txBox="1"/>
          <p:nvPr/>
        </p:nvSpPr>
        <p:spPr>
          <a:xfrm>
            <a:off x="781050" y="1676400"/>
            <a:ext cx="7886700" cy="4653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t/>
            </a:r>
            <a:endParaRPr b="1" sz="3200">
              <a:solidFill>
                <a:schemeClr val="dk1"/>
              </a:solidFill>
              <a:latin typeface="Calibri"/>
              <a:ea typeface="Calibri"/>
              <a:cs typeface="Calibri"/>
              <a:sym typeface="Calibri"/>
            </a:endParaRPr>
          </a:p>
          <a:p>
            <a:pPr indent="-331470" lvl="0" marL="514350" marR="0" rtl="0" algn="l">
              <a:lnSpc>
                <a:spcPct val="90000"/>
              </a:lnSpc>
              <a:spcBef>
                <a:spcPts val="640"/>
              </a:spcBef>
              <a:spcAft>
                <a:spcPts val="0"/>
              </a:spcAft>
              <a:buClr>
                <a:schemeClr val="accent3"/>
              </a:buClr>
              <a:buSzPts val="2880"/>
              <a:buFont typeface="Calibri"/>
              <a:buNone/>
            </a:pPr>
            <a:r>
              <a:t/>
            </a:r>
            <a:endParaRPr b="1" sz="3200">
              <a:solidFill>
                <a:schemeClr val="dk1"/>
              </a:solidFill>
              <a:latin typeface="Calibri"/>
              <a:ea typeface="Calibri"/>
              <a:cs typeface="Calibri"/>
              <a:sym typeface="Calibri"/>
            </a:endParaRPr>
          </a:p>
        </p:txBody>
      </p:sp>
      <p:sp>
        <p:nvSpPr>
          <p:cNvPr id="1030" name="Google Shape;1030;p144"/>
          <p:cNvSpPr txBox="1"/>
          <p:nvPr/>
        </p:nvSpPr>
        <p:spPr>
          <a:xfrm>
            <a:off x="933450" y="1828800"/>
            <a:ext cx="7886700" cy="4653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t/>
            </a:r>
            <a:endParaRPr b="1" sz="3200">
              <a:solidFill>
                <a:schemeClr val="dk1"/>
              </a:solidFill>
              <a:latin typeface="Calibri"/>
              <a:ea typeface="Calibri"/>
              <a:cs typeface="Calibri"/>
              <a:sym typeface="Calibri"/>
            </a:endParaRPr>
          </a:p>
          <a:p>
            <a:pPr indent="-514350" lvl="0" marL="514350" marR="0" rtl="0" algn="l">
              <a:lnSpc>
                <a:spcPct val="90000"/>
              </a:lnSpc>
              <a:spcBef>
                <a:spcPts val="640"/>
              </a:spcBef>
              <a:spcAft>
                <a:spcPts val="0"/>
              </a:spcAft>
              <a:buClr>
                <a:schemeClr val="accent3"/>
              </a:buClr>
              <a:buSzPts val="2880"/>
              <a:buFont typeface="Calibri"/>
              <a:buAutoNum type="arabicPeriod"/>
            </a:pPr>
            <a:r>
              <a:rPr b="1" lang="en-US" sz="3200">
                <a:solidFill>
                  <a:schemeClr val="dk1"/>
                </a:solidFill>
                <a:latin typeface="Calibri"/>
                <a:ea typeface="Calibri"/>
                <a:cs typeface="Calibri"/>
                <a:sym typeface="Calibri"/>
              </a:rPr>
              <a:t>Create Secret config file and pods</a:t>
            </a:r>
            <a:endParaRPr/>
          </a:p>
          <a:p>
            <a:pPr indent="-514350" lvl="0" marL="514350" marR="0" rtl="0" algn="l">
              <a:lnSpc>
                <a:spcPct val="90000"/>
              </a:lnSpc>
              <a:spcBef>
                <a:spcPts val="640"/>
              </a:spcBef>
              <a:spcAft>
                <a:spcPts val="0"/>
              </a:spcAft>
              <a:buClr>
                <a:schemeClr val="accent3"/>
              </a:buClr>
              <a:buSzPts val="2880"/>
              <a:buFont typeface="Calibri"/>
              <a:buAutoNum type="arabicPeriod"/>
            </a:pPr>
            <a:r>
              <a:rPr b="1" lang="en-US" sz="3200">
                <a:solidFill>
                  <a:schemeClr val="dk1"/>
                </a:solidFill>
                <a:latin typeface="Calibri"/>
                <a:ea typeface="Calibri"/>
                <a:cs typeface="Calibri"/>
                <a:sym typeface="Calibri"/>
              </a:rPr>
              <a:t>Install and Launch Vault</a:t>
            </a:r>
            <a:endParaRPr/>
          </a:p>
          <a:p>
            <a:pPr indent="-331470" lvl="0" marL="514350" marR="0" rtl="0" algn="l">
              <a:lnSpc>
                <a:spcPct val="90000"/>
              </a:lnSpc>
              <a:spcBef>
                <a:spcPts val="640"/>
              </a:spcBef>
              <a:spcAft>
                <a:spcPts val="0"/>
              </a:spcAft>
              <a:buClr>
                <a:schemeClr val="accent3"/>
              </a:buClr>
              <a:buSzPts val="2880"/>
              <a:buFont typeface="Calibri"/>
              <a:buNone/>
            </a:pPr>
            <a:r>
              <a:t/>
            </a:r>
            <a:endParaRPr b="1" sz="3200">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rPr b="1" lang="en-US" sz="2400" u="sng">
                <a:solidFill>
                  <a:schemeClr val="hlink"/>
                </a:solidFill>
                <a:latin typeface="Calibri"/>
                <a:ea typeface="Calibri"/>
                <a:cs typeface="Calibri"/>
                <a:sym typeface="Calibri"/>
                <a:hlinkClick r:id="rId4"/>
              </a:rPr>
              <a:t>https://github.com/techtown-training/</a:t>
            </a:r>
            <a:r>
              <a:rPr b="1" lang="en-US" sz="2400" u="sng">
                <a:solidFill>
                  <a:schemeClr val="hlink"/>
                </a:solidFill>
                <a:latin typeface="Calibri"/>
                <a:ea typeface="Calibri"/>
                <a:cs typeface="Calibri"/>
                <a:sym typeface="Calibri"/>
                <a:hlinkClick r:id="rId5"/>
              </a:rPr>
              <a:t>kubernetes-intro</a:t>
            </a:r>
            <a:r>
              <a:rPr b="1" lang="en-US" sz="2400" u="sng">
                <a:solidFill>
                  <a:schemeClr val="hlink"/>
                </a:solidFill>
                <a:latin typeface="Calibri"/>
                <a:ea typeface="Calibri"/>
                <a:cs typeface="Calibri"/>
                <a:sym typeface="Calibri"/>
                <a:hlinkClick r:id="rId6"/>
              </a:rPr>
              <a:t>/blob/master/exercise/exercise3.2-secrets.md</a:t>
            </a:r>
            <a:endParaRPr b="1" sz="2400">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2880"/>
              <a:buFont typeface="Noto Sans Symbols"/>
              <a:buNone/>
            </a:pPr>
            <a:r>
              <a:t/>
            </a:r>
            <a:endParaRPr b="1" sz="32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6"/>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Intro (Phillips Case)</a:t>
            </a:r>
            <a:endParaRPr/>
          </a:p>
        </p:txBody>
      </p:sp>
      <p:pic>
        <p:nvPicPr>
          <p:cNvPr id="272" name="Google Shape;272;p46"/>
          <p:cNvPicPr preferRelativeResize="0"/>
          <p:nvPr/>
        </p:nvPicPr>
        <p:blipFill rotWithShape="1">
          <a:blip r:embed="rId3">
            <a:alphaModFix/>
          </a:blip>
          <a:srcRect b="0" l="0" r="0" t="0"/>
          <a:stretch/>
        </p:blipFill>
        <p:spPr>
          <a:xfrm>
            <a:off x="381000" y="1453738"/>
            <a:ext cx="3956462" cy="3956462"/>
          </a:xfrm>
          <a:prstGeom prst="rect">
            <a:avLst/>
          </a:prstGeom>
          <a:noFill/>
          <a:ln>
            <a:noFill/>
          </a:ln>
        </p:spPr>
      </p:pic>
      <p:pic>
        <p:nvPicPr>
          <p:cNvPr id="273" name="Google Shape;273;p46"/>
          <p:cNvPicPr preferRelativeResize="0"/>
          <p:nvPr/>
        </p:nvPicPr>
        <p:blipFill rotWithShape="1">
          <a:blip r:embed="rId4">
            <a:alphaModFix/>
          </a:blip>
          <a:srcRect b="0" l="0" r="0" t="0"/>
          <a:stretch/>
        </p:blipFill>
        <p:spPr>
          <a:xfrm>
            <a:off x="4953000" y="1453738"/>
            <a:ext cx="3961410" cy="396141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145"/>
          <p:cNvSpPr txBox="1"/>
          <p:nvPr>
            <p:ph type="title"/>
          </p:nvPr>
        </p:nvSpPr>
        <p:spPr>
          <a:xfrm>
            <a:off x="492826" y="329048"/>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Configmap</a:t>
            </a:r>
            <a:endParaRPr b="1" i="0" sz="3600" u="none" cap="none" strike="noStrike">
              <a:solidFill>
                <a:schemeClr val="accent3"/>
              </a:solidFill>
              <a:latin typeface="Calibri"/>
              <a:ea typeface="Calibri"/>
              <a:cs typeface="Calibri"/>
              <a:sym typeface="Calibri"/>
            </a:endParaRPr>
          </a:p>
        </p:txBody>
      </p:sp>
      <p:sp>
        <p:nvSpPr>
          <p:cNvPr id="1037" name="Google Shape;1037;p145"/>
          <p:cNvSpPr txBox="1"/>
          <p:nvPr>
            <p:ph idx="1" type="body"/>
          </p:nvPr>
        </p:nvSpPr>
        <p:spPr>
          <a:xfrm>
            <a:off x="492826" y="2503863"/>
            <a:ext cx="5697187" cy="268070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0" i="0" lang="en-US" sz="2000" u="none" cap="none" strike="noStrike">
                <a:solidFill>
                  <a:schemeClr val="dk1"/>
                </a:solidFill>
                <a:latin typeface="Calibri"/>
                <a:ea typeface="Calibri"/>
                <a:cs typeface="Calibri"/>
                <a:sym typeface="Calibri"/>
              </a:rPr>
              <a:t>Config maps are commonly composed of:</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Command line arguments</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Environment variables</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Files in a volume</a:t>
            </a:r>
            <a:endParaRPr/>
          </a:p>
          <a:p>
            <a:pPr indent="0" lvl="0" marL="0" marR="0" rtl="0" algn="l">
              <a:lnSpc>
                <a:spcPct val="90000"/>
              </a:lnSpc>
              <a:spcBef>
                <a:spcPts val="600"/>
              </a:spcBef>
              <a:spcAft>
                <a:spcPts val="0"/>
              </a:spcAft>
              <a:buClr>
                <a:schemeClr val="accent3"/>
              </a:buClr>
              <a:buSzPts val="1800"/>
              <a:buFont typeface="Noto Sans Symbols"/>
              <a:buNone/>
            </a:pPr>
            <a:r>
              <a:rPr b="0" i="0" lang="en-US" sz="2000" u="none" cap="none" strike="noStrike">
                <a:solidFill>
                  <a:schemeClr val="dk1"/>
                </a:solidFill>
                <a:latin typeface="Calibri"/>
                <a:ea typeface="Calibri"/>
                <a:cs typeface="Calibri"/>
                <a:sym typeface="Calibri"/>
              </a:rPr>
              <a:t>Config maps function similar to secrets, but values are stored as strings and are more readily readable.</a:t>
            </a:r>
            <a:endParaRPr/>
          </a:p>
        </p:txBody>
      </p:sp>
      <p:sp>
        <p:nvSpPr>
          <p:cNvPr id="1038" name="Google Shape;1038;p145"/>
          <p:cNvSpPr txBox="1"/>
          <p:nvPr/>
        </p:nvSpPr>
        <p:spPr>
          <a:xfrm>
            <a:off x="475014" y="1113425"/>
            <a:ext cx="6535386" cy="117257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 set of key-value pairs that serve as configuration data for pods. They solve the problem of how to pass config data such as environment variables to pods. </a:t>
            </a:r>
            <a:endParaRPr b="0" i="0" sz="1400" u="none" cap="none" strike="noStrike">
              <a:solidFill>
                <a:srgbClr val="000000"/>
              </a:solidFill>
              <a:latin typeface="Arial"/>
              <a:ea typeface="Arial"/>
              <a:cs typeface="Arial"/>
              <a:sym typeface="Arial"/>
            </a:endParaRPr>
          </a:p>
        </p:txBody>
      </p:sp>
      <p:sp>
        <p:nvSpPr>
          <p:cNvPr id="1039" name="Google Shape;1039;p145"/>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40" name="Google Shape;1040;p145"/>
          <p:cNvPicPr preferRelativeResize="0"/>
          <p:nvPr/>
        </p:nvPicPr>
        <p:blipFill rotWithShape="1">
          <a:blip r:embed="rId3">
            <a:alphaModFix/>
          </a:blip>
          <a:srcRect b="0" l="0" r="0" t="0"/>
          <a:stretch/>
        </p:blipFill>
        <p:spPr>
          <a:xfrm>
            <a:off x="6885938" y="762000"/>
            <a:ext cx="2240249" cy="3048000"/>
          </a:xfrm>
          <a:prstGeom prst="rect">
            <a:avLst/>
          </a:prstGeom>
          <a:noFill/>
          <a:ln>
            <a:noFill/>
          </a:ln>
        </p:spPr>
      </p:pic>
      <p:pic>
        <p:nvPicPr>
          <p:cNvPr id="1041" name="Google Shape;1041;p145"/>
          <p:cNvPicPr preferRelativeResize="0"/>
          <p:nvPr/>
        </p:nvPicPr>
        <p:blipFill rotWithShape="1">
          <a:blip r:embed="rId4">
            <a:alphaModFix/>
          </a:blip>
          <a:srcRect b="0" l="0" r="0" t="0"/>
          <a:stretch/>
        </p:blipFill>
        <p:spPr>
          <a:xfrm>
            <a:off x="6269814" y="4343401"/>
            <a:ext cx="2842518" cy="148528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5" name="Shape 1045"/>
        <p:cNvGrpSpPr/>
        <p:nvPr/>
      </p:nvGrpSpPr>
      <p:grpSpPr>
        <a:xfrm>
          <a:off x="0" y="0"/>
          <a:ext cx="0" cy="0"/>
          <a:chOff x="0" y="0"/>
          <a:chExt cx="0" cy="0"/>
        </a:xfrm>
      </p:grpSpPr>
      <p:sp>
        <p:nvSpPr>
          <p:cNvPr id="1046" name="Google Shape;1046;p146"/>
          <p:cNvSpPr txBox="1"/>
          <p:nvPr>
            <p:ph type="title"/>
          </p:nvPr>
        </p:nvSpPr>
        <p:spPr>
          <a:xfrm>
            <a:off x="628650" y="365129"/>
            <a:ext cx="7886700" cy="587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3600"/>
              <a:buFont typeface="Calibri"/>
              <a:buNone/>
            </a:pPr>
            <a:r>
              <a:rPr lang="en-US"/>
              <a:t>Exercise 3.3 Kubernetes Configmap</a:t>
            </a:r>
            <a:endParaRPr/>
          </a:p>
        </p:txBody>
      </p:sp>
      <p:sp>
        <p:nvSpPr>
          <p:cNvPr id="1047" name="Google Shape;1047;p146"/>
          <p:cNvSpPr txBox="1"/>
          <p:nvPr>
            <p:ph idx="1" type="body"/>
          </p:nvPr>
        </p:nvSpPr>
        <p:spPr>
          <a:xfrm>
            <a:off x="628650" y="1524000"/>
            <a:ext cx="7886700" cy="4653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80"/>
              <a:buNone/>
            </a:pPr>
            <a:r>
              <a:t/>
            </a:r>
            <a:endParaRPr/>
          </a:p>
          <a:p>
            <a:pPr indent="-331470" lvl="0" marL="514350" rtl="0" algn="l">
              <a:lnSpc>
                <a:spcPct val="90000"/>
              </a:lnSpc>
              <a:spcBef>
                <a:spcPts val="640"/>
              </a:spcBef>
              <a:spcAft>
                <a:spcPts val="0"/>
              </a:spcAft>
              <a:buSzPts val="2880"/>
              <a:buFont typeface="Calibri"/>
              <a:buNone/>
            </a:pPr>
            <a:r>
              <a:t/>
            </a:r>
            <a:endParaRPr/>
          </a:p>
        </p:txBody>
      </p:sp>
      <p:grpSp>
        <p:nvGrpSpPr>
          <p:cNvPr id="1048" name="Google Shape;1048;p146"/>
          <p:cNvGrpSpPr/>
          <p:nvPr/>
        </p:nvGrpSpPr>
        <p:grpSpPr>
          <a:xfrm>
            <a:off x="1280290" y="762001"/>
            <a:ext cx="4968110" cy="1066800"/>
            <a:chOff x="1585090" y="2971801"/>
            <a:chExt cx="4968110" cy="1066800"/>
          </a:xfrm>
        </p:grpSpPr>
        <p:pic>
          <p:nvPicPr>
            <p:cNvPr descr="icon of person performing a computer lab" id="1049" name="Google Shape;1049;p146" title="icon of person performing a computer lab"/>
            <p:cNvPicPr preferRelativeResize="0"/>
            <p:nvPr/>
          </p:nvPicPr>
          <p:blipFill rotWithShape="1">
            <a:blip r:embed="rId3">
              <a:alphaModFix/>
            </a:blip>
            <a:srcRect b="0" l="0" r="0" t="0"/>
            <a:stretch/>
          </p:blipFill>
          <p:spPr>
            <a:xfrm>
              <a:off x="1585090" y="2971801"/>
              <a:ext cx="1066800" cy="1066800"/>
            </a:xfrm>
            <a:prstGeom prst="rect">
              <a:avLst/>
            </a:prstGeom>
            <a:noFill/>
            <a:ln>
              <a:noFill/>
            </a:ln>
          </p:spPr>
        </p:pic>
        <p:sp>
          <p:nvSpPr>
            <p:cNvPr id="1050" name="Google Shape;1050;p146"/>
            <p:cNvSpPr txBox="1"/>
            <p:nvPr/>
          </p:nvSpPr>
          <p:spPr>
            <a:xfrm>
              <a:off x="3124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F7F7F"/>
                </a:buClr>
                <a:buSzPts val="700"/>
                <a:buFont typeface="Calibri"/>
                <a:buNone/>
              </a:pPr>
              <a:r>
                <a:rPr b="1" lang="en-US" sz="2800">
                  <a:solidFill>
                    <a:srgbClr val="7F7F7F"/>
                  </a:solidFill>
                  <a:latin typeface="Calibri"/>
                  <a:ea typeface="Calibri"/>
                  <a:cs typeface="Calibri"/>
                  <a:sym typeface="Calibri"/>
                </a:rPr>
                <a:t>CLASSROOM WORK</a:t>
              </a:r>
              <a:endParaRPr/>
            </a:p>
          </p:txBody>
        </p:sp>
        <p:cxnSp>
          <p:nvCxnSpPr>
            <p:cNvPr id="1051" name="Google Shape;1051;p146"/>
            <p:cNvCxnSpPr/>
            <p:nvPr/>
          </p:nvCxnSpPr>
          <p:spPr>
            <a:xfrm>
              <a:off x="3200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1052" name="Google Shape;1052;p146"/>
            <p:cNvCxnSpPr/>
            <p:nvPr/>
          </p:nvCxnSpPr>
          <p:spPr>
            <a:xfrm>
              <a:off x="3200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1053" name="Google Shape;1053;p146"/>
          <p:cNvSpPr txBox="1"/>
          <p:nvPr/>
        </p:nvSpPr>
        <p:spPr>
          <a:xfrm>
            <a:off x="781050" y="1676400"/>
            <a:ext cx="7886700" cy="4653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t/>
            </a:r>
            <a:endParaRPr b="1" sz="3200">
              <a:solidFill>
                <a:schemeClr val="dk1"/>
              </a:solidFill>
              <a:latin typeface="Calibri"/>
              <a:ea typeface="Calibri"/>
              <a:cs typeface="Calibri"/>
              <a:sym typeface="Calibri"/>
            </a:endParaRPr>
          </a:p>
          <a:p>
            <a:pPr indent="-331470" lvl="0" marL="514350" marR="0" rtl="0" algn="l">
              <a:lnSpc>
                <a:spcPct val="90000"/>
              </a:lnSpc>
              <a:spcBef>
                <a:spcPts val="640"/>
              </a:spcBef>
              <a:spcAft>
                <a:spcPts val="0"/>
              </a:spcAft>
              <a:buClr>
                <a:schemeClr val="accent3"/>
              </a:buClr>
              <a:buSzPts val="2880"/>
              <a:buFont typeface="Calibri"/>
              <a:buNone/>
            </a:pPr>
            <a:r>
              <a:t/>
            </a:r>
            <a:endParaRPr b="1" sz="3200">
              <a:solidFill>
                <a:schemeClr val="dk1"/>
              </a:solidFill>
              <a:latin typeface="Calibri"/>
              <a:ea typeface="Calibri"/>
              <a:cs typeface="Calibri"/>
              <a:sym typeface="Calibri"/>
            </a:endParaRPr>
          </a:p>
        </p:txBody>
      </p:sp>
      <p:sp>
        <p:nvSpPr>
          <p:cNvPr id="1054" name="Google Shape;1054;p146"/>
          <p:cNvSpPr txBox="1"/>
          <p:nvPr/>
        </p:nvSpPr>
        <p:spPr>
          <a:xfrm>
            <a:off x="933449" y="2043465"/>
            <a:ext cx="7581900" cy="1887300"/>
          </a:xfrm>
          <a:prstGeom prst="rect">
            <a:avLst/>
          </a:prstGeom>
          <a:noFill/>
          <a:ln>
            <a:noFill/>
          </a:ln>
        </p:spPr>
        <p:txBody>
          <a:bodyPr anchorCtr="0" anchor="t" bIns="45700" lIns="91425" spcFirstLastPara="1" rIns="91425" wrap="square" tIns="45700">
            <a:noAutofit/>
          </a:bodyPr>
          <a:lstStyle/>
          <a:p>
            <a:pPr indent="-514350" lvl="0" marL="514350" marR="0" rtl="0" algn="l">
              <a:lnSpc>
                <a:spcPct val="90000"/>
              </a:lnSpc>
              <a:spcBef>
                <a:spcPts val="0"/>
              </a:spcBef>
              <a:spcAft>
                <a:spcPts val="0"/>
              </a:spcAft>
              <a:buClr>
                <a:schemeClr val="accent3"/>
              </a:buClr>
              <a:buSzPts val="2520"/>
              <a:buFont typeface="Calibri"/>
              <a:buAutoNum type="arabicPeriod"/>
            </a:pPr>
            <a:r>
              <a:rPr b="1" lang="en-US" sz="2800">
                <a:solidFill>
                  <a:schemeClr val="dk1"/>
                </a:solidFill>
                <a:latin typeface="Calibri"/>
                <a:ea typeface="Calibri"/>
                <a:cs typeface="Calibri"/>
                <a:sym typeface="Calibri"/>
              </a:rPr>
              <a:t>Create Configmap</a:t>
            </a:r>
            <a:endParaRPr b="1" sz="2800">
              <a:solidFill>
                <a:schemeClr val="dk1"/>
              </a:solidFill>
              <a:latin typeface="Calibri"/>
              <a:ea typeface="Calibri"/>
              <a:cs typeface="Calibri"/>
              <a:sym typeface="Calibri"/>
            </a:endParaRPr>
          </a:p>
          <a:p>
            <a:pPr indent="-514350" lvl="0" marL="514350" marR="0" rtl="0" algn="l">
              <a:lnSpc>
                <a:spcPct val="90000"/>
              </a:lnSpc>
              <a:spcBef>
                <a:spcPts val="560"/>
              </a:spcBef>
              <a:spcAft>
                <a:spcPts val="0"/>
              </a:spcAft>
              <a:buClr>
                <a:schemeClr val="accent3"/>
              </a:buClr>
              <a:buSzPts val="2520"/>
              <a:buFont typeface="Calibri"/>
              <a:buAutoNum type="arabicPeriod"/>
            </a:pPr>
            <a:r>
              <a:rPr b="1" lang="en-US" sz="2800">
                <a:solidFill>
                  <a:schemeClr val="dk1"/>
                </a:solidFill>
                <a:latin typeface="Calibri"/>
                <a:ea typeface="Calibri"/>
                <a:cs typeface="Calibri"/>
                <a:sym typeface="Calibri"/>
              </a:rPr>
              <a:t>Consume Configmap in environment variables</a:t>
            </a:r>
            <a:endParaRPr/>
          </a:p>
          <a:p>
            <a:pPr indent="-514350" lvl="0" marL="514350" marR="0" rtl="0" algn="l">
              <a:lnSpc>
                <a:spcPct val="90000"/>
              </a:lnSpc>
              <a:spcBef>
                <a:spcPts val="560"/>
              </a:spcBef>
              <a:spcAft>
                <a:spcPts val="0"/>
              </a:spcAft>
              <a:buClr>
                <a:schemeClr val="accent3"/>
              </a:buClr>
              <a:buSzPts val="2520"/>
              <a:buFont typeface="Calibri"/>
              <a:buAutoNum type="arabicPeriod"/>
            </a:pPr>
            <a:r>
              <a:rPr b="1" lang="en-US" sz="2800">
                <a:solidFill>
                  <a:schemeClr val="dk1"/>
                </a:solidFill>
                <a:latin typeface="Calibri"/>
                <a:ea typeface="Calibri"/>
                <a:cs typeface="Calibri"/>
                <a:sym typeface="Calibri"/>
              </a:rPr>
              <a:t>Set command line using Configmap</a:t>
            </a:r>
            <a:endParaRPr b="1" sz="2800">
              <a:solidFill>
                <a:schemeClr val="dk1"/>
              </a:solidFill>
              <a:latin typeface="Calibri"/>
              <a:ea typeface="Calibri"/>
              <a:cs typeface="Calibri"/>
              <a:sym typeface="Calibri"/>
            </a:endParaRPr>
          </a:p>
        </p:txBody>
      </p:sp>
      <p:sp>
        <p:nvSpPr>
          <p:cNvPr id="1055" name="Google Shape;1055;p146"/>
          <p:cNvSpPr/>
          <p:nvPr/>
        </p:nvSpPr>
        <p:spPr>
          <a:xfrm>
            <a:off x="314325" y="4021038"/>
            <a:ext cx="8439300" cy="2308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Source code:</a:t>
            </a:r>
            <a:endParaRPr/>
          </a:p>
          <a:p>
            <a:pPr indent="0" lvl="0" marL="0" marR="0" rtl="0" algn="l">
              <a:spcBef>
                <a:spcPts val="0"/>
              </a:spcBef>
              <a:spcAft>
                <a:spcPts val="0"/>
              </a:spcAft>
              <a:buNone/>
            </a:pPr>
            <a:r>
              <a:rPr lang="en-US" sz="1800" u="sng">
                <a:solidFill>
                  <a:schemeClr val="hlink"/>
                </a:solidFill>
                <a:latin typeface="Arial"/>
                <a:ea typeface="Arial"/>
                <a:cs typeface="Arial"/>
                <a:sym typeface="Arial"/>
                <a:hlinkClick r:id="rId4"/>
              </a:rPr>
              <a:t>https://github.com/techtown-training/</a:t>
            </a:r>
            <a:r>
              <a:rPr lang="en-US" sz="1800" u="sng">
                <a:solidFill>
                  <a:schemeClr val="hlink"/>
                </a:solidFill>
                <a:hlinkClick r:id="rId5"/>
              </a:rPr>
              <a:t>kubernetes-intro</a:t>
            </a:r>
            <a:r>
              <a:rPr lang="en-US" sz="1800" u="sng">
                <a:solidFill>
                  <a:schemeClr val="hlink"/>
                </a:solidFill>
                <a:latin typeface="Arial"/>
                <a:ea typeface="Arial"/>
                <a:cs typeface="Arial"/>
                <a:sym typeface="Arial"/>
                <a:hlinkClick r:id="rId6"/>
              </a:rPr>
              <a:t>/tree/master/exercise/src_code/kubernetes_additional_exercise/ex3.3</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Step by step instruction:</a:t>
            </a:r>
            <a:endParaRPr/>
          </a:p>
          <a:p>
            <a:pPr indent="0" lvl="0" marL="0" marR="0" rtl="0" algn="l">
              <a:spcBef>
                <a:spcPts val="0"/>
              </a:spcBef>
              <a:spcAft>
                <a:spcPts val="0"/>
              </a:spcAft>
              <a:buNone/>
            </a:pPr>
            <a:r>
              <a:rPr lang="en-US" sz="1800" u="sng">
                <a:solidFill>
                  <a:schemeClr val="hlink"/>
                </a:solidFill>
                <a:latin typeface="Arial"/>
                <a:ea typeface="Arial"/>
                <a:cs typeface="Arial"/>
                <a:sym typeface="Arial"/>
                <a:hlinkClick r:id="rId7"/>
              </a:rPr>
              <a:t>https://github.com/techtown-training/</a:t>
            </a:r>
            <a:r>
              <a:rPr lang="en-US" sz="1800" u="sng">
                <a:solidFill>
                  <a:schemeClr val="hlink"/>
                </a:solidFill>
                <a:hlinkClick r:id="rId8"/>
              </a:rPr>
              <a:t>kubernetes-intro</a:t>
            </a:r>
            <a:r>
              <a:rPr lang="en-US" sz="1800" u="sng">
                <a:solidFill>
                  <a:schemeClr val="hlink"/>
                </a:solidFill>
                <a:latin typeface="Arial"/>
                <a:ea typeface="Arial"/>
                <a:cs typeface="Arial"/>
                <a:sym typeface="Arial"/>
                <a:hlinkClick r:id="rId9"/>
              </a:rPr>
              <a:t>/blob/master/exercise/exercise3.3-configmap.md</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Google Shape;1060;p147"/>
          <p:cNvSpPr txBox="1"/>
          <p:nvPr>
            <p:ph type="title"/>
          </p:nvPr>
        </p:nvSpPr>
        <p:spPr>
          <a:xfrm>
            <a:off x="628650" y="365129"/>
            <a:ext cx="7886700" cy="1158872"/>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3"/>
              </a:buClr>
              <a:buSzPts val="3600"/>
              <a:buFont typeface="Calibri"/>
              <a:buNone/>
            </a:pPr>
            <a:r>
              <a:rPr lang="en-US"/>
              <a:t>Kubernetes Tools : Prometheus</a:t>
            </a:r>
            <a:endParaRPr/>
          </a:p>
        </p:txBody>
      </p:sp>
      <p:sp>
        <p:nvSpPr>
          <p:cNvPr id="1061" name="Google Shape;1061;p147"/>
          <p:cNvSpPr txBox="1"/>
          <p:nvPr>
            <p:ph idx="1" type="body"/>
          </p:nvPr>
        </p:nvSpPr>
        <p:spPr>
          <a:xfrm>
            <a:off x="628650" y="1524000"/>
            <a:ext cx="7886700" cy="465296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40"/>
              </a:spcBef>
              <a:spcAft>
                <a:spcPts val="0"/>
              </a:spcAft>
              <a:buSzPts val="1620"/>
              <a:buNone/>
            </a:pPr>
            <a:r>
              <a:rPr b="0" lang="en-US" sz="1800"/>
              <a:t>Prometheus is an open source time series monitoring and alerting toolkit (originally written by SoundCloud). It is sponsored by the Cloud Native Computing Foundation and was the second project to be adopted after Kubernetes.</a:t>
            </a:r>
            <a:endParaRPr b="0" sz="1800"/>
          </a:p>
          <a:p>
            <a:pPr indent="0" lvl="0" marL="0" rtl="0" algn="l">
              <a:lnSpc>
                <a:spcPct val="90000"/>
              </a:lnSpc>
              <a:spcBef>
                <a:spcPts val="640"/>
              </a:spcBef>
              <a:spcAft>
                <a:spcPts val="0"/>
              </a:spcAft>
              <a:buSzPts val="1620"/>
              <a:buNone/>
            </a:pPr>
            <a:r>
              <a:t/>
            </a:r>
            <a:endParaRPr b="0" sz="1800"/>
          </a:p>
          <a:p>
            <a:pPr indent="-342900" lvl="0" marL="457200" rtl="0" algn="l">
              <a:lnSpc>
                <a:spcPct val="90000"/>
              </a:lnSpc>
              <a:spcBef>
                <a:spcPts val="640"/>
              </a:spcBef>
              <a:spcAft>
                <a:spcPts val="0"/>
              </a:spcAft>
              <a:buSzPts val="1800"/>
              <a:buChar char="▪"/>
            </a:pPr>
            <a:r>
              <a:rPr b="0" lang="en-US" sz="1800"/>
              <a:t>Dimensional Data</a:t>
            </a:r>
            <a:endParaRPr b="0" sz="1800"/>
          </a:p>
          <a:p>
            <a:pPr indent="-342900" lvl="0" marL="457200" rtl="0" algn="l">
              <a:lnSpc>
                <a:spcPct val="90000"/>
              </a:lnSpc>
              <a:spcBef>
                <a:spcPts val="0"/>
              </a:spcBef>
              <a:spcAft>
                <a:spcPts val="0"/>
              </a:spcAft>
              <a:buSzPts val="1800"/>
              <a:buChar char="▪"/>
            </a:pPr>
            <a:r>
              <a:rPr b="0" lang="en-US" sz="1800"/>
              <a:t>Powerful Queries</a:t>
            </a:r>
            <a:endParaRPr b="0" sz="1800"/>
          </a:p>
          <a:p>
            <a:pPr indent="-342900" lvl="0" marL="457200" rtl="0" algn="l">
              <a:lnSpc>
                <a:spcPct val="90000"/>
              </a:lnSpc>
              <a:spcBef>
                <a:spcPts val="0"/>
              </a:spcBef>
              <a:spcAft>
                <a:spcPts val="0"/>
              </a:spcAft>
              <a:buSzPts val="1800"/>
              <a:buChar char="▪"/>
            </a:pPr>
            <a:r>
              <a:rPr b="0" lang="en-US" sz="1800"/>
              <a:t>Visualization Tools</a:t>
            </a:r>
            <a:endParaRPr b="0" sz="1800"/>
          </a:p>
          <a:p>
            <a:pPr indent="-342900" lvl="0" marL="457200" rtl="0" algn="l">
              <a:lnSpc>
                <a:spcPct val="90000"/>
              </a:lnSpc>
              <a:spcBef>
                <a:spcPts val="0"/>
              </a:spcBef>
              <a:spcAft>
                <a:spcPts val="0"/>
              </a:spcAft>
              <a:buSzPts val="1800"/>
              <a:buChar char="▪"/>
            </a:pPr>
            <a:r>
              <a:rPr b="0" lang="en-US" sz="1800"/>
              <a:t>Efficient Storage</a:t>
            </a:r>
            <a:endParaRPr b="0" sz="1800"/>
          </a:p>
          <a:p>
            <a:pPr indent="-342900" lvl="0" marL="457200" rtl="0" algn="l">
              <a:lnSpc>
                <a:spcPct val="90000"/>
              </a:lnSpc>
              <a:spcBef>
                <a:spcPts val="0"/>
              </a:spcBef>
              <a:spcAft>
                <a:spcPts val="0"/>
              </a:spcAft>
              <a:buSzPts val="1800"/>
              <a:buChar char="▪"/>
            </a:pPr>
            <a:r>
              <a:rPr b="0" lang="en-US" sz="1800"/>
              <a:t>Alerting System</a:t>
            </a:r>
            <a:endParaRPr b="0" sz="1800"/>
          </a:p>
          <a:p>
            <a:pPr indent="0" lvl="0" marL="0" rtl="0" algn="l">
              <a:lnSpc>
                <a:spcPct val="90000"/>
              </a:lnSpc>
              <a:spcBef>
                <a:spcPts val="640"/>
              </a:spcBef>
              <a:spcAft>
                <a:spcPts val="0"/>
              </a:spcAft>
              <a:buSzPts val="1620"/>
              <a:buNone/>
            </a:pPr>
            <a:r>
              <a:t/>
            </a:r>
            <a:endParaRPr sz="18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48"/>
          <p:cNvSpPr txBox="1"/>
          <p:nvPr>
            <p:ph type="title"/>
          </p:nvPr>
        </p:nvSpPr>
        <p:spPr>
          <a:xfrm>
            <a:off x="628650" y="365129"/>
            <a:ext cx="7886700" cy="58737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b="1" i="0" lang="en-US" sz="3600" u="none" cap="none" strike="noStrike">
                <a:solidFill>
                  <a:srgbClr val="E36C09"/>
                </a:solidFill>
                <a:latin typeface="Calibri"/>
                <a:ea typeface="Calibri"/>
                <a:cs typeface="Calibri"/>
                <a:sym typeface="Calibri"/>
              </a:rPr>
              <a:t>Kubernetes &amp; Prometheus (Metrics)</a:t>
            </a:r>
            <a:endParaRPr b="1" i="0" sz="3600" u="none" cap="none" strike="noStrike">
              <a:solidFill>
                <a:schemeClr val="accent3"/>
              </a:solidFill>
              <a:latin typeface="Calibri"/>
              <a:ea typeface="Calibri"/>
              <a:cs typeface="Calibri"/>
              <a:sym typeface="Calibri"/>
            </a:endParaRPr>
          </a:p>
        </p:txBody>
      </p:sp>
      <p:sp>
        <p:nvSpPr>
          <p:cNvPr id="1068" name="Google Shape;1068;p148"/>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a:p>
            <a:pPr indent="-331470" lvl="0" marL="514350" marR="0" rtl="0" algn="l">
              <a:lnSpc>
                <a:spcPct val="90000"/>
              </a:lnSpc>
              <a:spcBef>
                <a:spcPts val="640"/>
              </a:spcBef>
              <a:spcAft>
                <a:spcPts val="0"/>
              </a:spcAft>
              <a:buClr>
                <a:schemeClr val="accent3"/>
              </a:buClr>
              <a:buSzPts val="2880"/>
              <a:buFont typeface="Calibri"/>
              <a:buNone/>
            </a:pPr>
            <a:r>
              <a:t/>
            </a:r>
            <a:endParaRPr b="1" i="0" sz="3200" u="none" cap="none" strike="noStrike">
              <a:solidFill>
                <a:schemeClr val="dk1"/>
              </a:solidFill>
              <a:latin typeface="Calibri"/>
              <a:ea typeface="Calibri"/>
              <a:cs typeface="Calibri"/>
              <a:sym typeface="Calibri"/>
            </a:endParaRPr>
          </a:p>
        </p:txBody>
      </p:sp>
      <p:grpSp>
        <p:nvGrpSpPr>
          <p:cNvPr id="1069" name="Google Shape;1069;p148"/>
          <p:cNvGrpSpPr/>
          <p:nvPr/>
        </p:nvGrpSpPr>
        <p:grpSpPr>
          <a:xfrm>
            <a:off x="152400" y="762000"/>
            <a:ext cx="4572000" cy="1066800"/>
            <a:chOff x="457200" y="2971800"/>
            <a:chExt cx="4572000" cy="1066800"/>
          </a:xfrm>
        </p:grpSpPr>
        <p:pic>
          <p:nvPicPr>
            <p:cNvPr descr="icon of person performing a computer lab" id="1070" name="Google Shape;1070;p148"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1071" name="Google Shape;1071;p148"/>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b="0" i="0" sz="1400" u="none" cap="none" strike="noStrike">
                <a:solidFill>
                  <a:srgbClr val="000000"/>
                </a:solidFill>
                <a:latin typeface="Arial"/>
                <a:ea typeface="Arial"/>
                <a:cs typeface="Arial"/>
                <a:sym typeface="Arial"/>
              </a:endParaRPr>
            </a:p>
          </p:txBody>
        </p:sp>
        <p:cxnSp>
          <p:nvCxnSpPr>
            <p:cNvPr id="1072" name="Google Shape;1072;p148"/>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1073" name="Google Shape;1073;p148"/>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1074" name="Google Shape;1074;p148"/>
          <p:cNvSpPr txBox="1"/>
          <p:nvPr/>
        </p:nvSpPr>
        <p:spPr>
          <a:xfrm>
            <a:off x="781050" y="1676400"/>
            <a:ext cx="7886700" cy="46529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a:p>
            <a:pPr indent="-331470" lvl="0" marL="514350" marR="0" rtl="0" algn="l">
              <a:lnSpc>
                <a:spcPct val="90000"/>
              </a:lnSpc>
              <a:spcBef>
                <a:spcPts val="640"/>
              </a:spcBef>
              <a:spcAft>
                <a:spcPts val="0"/>
              </a:spcAft>
              <a:buClr>
                <a:schemeClr val="accent3"/>
              </a:buClr>
              <a:buSzPts val="2880"/>
              <a:buFont typeface="Calibri"/>
              <a:buNone/>
            </a:pPr>
            <a:r>
              <a:t/>
            </a:r>
            <a:endParaRPr b="1" i="0" sz="3200" u="none" cap="none" strike="noStrike">
              <a:solidFill>
                <a:schemeClr val="dk1"/>
              </a:solidFill>
              <a:latin typeface="Calibri"/>
              <a:ea typeface="Calibri"/>
              <a:cs typeface="Calibri"/>
              <a:sym typeface="Calibri"/>
            </a:endParaRPr>
          </a:p>
        </p:txBody>
      </p:sp>
      <p:sp>
        <p:nvSpPr>
          <p:cNvPr id="1075" name="Google Shape;1075;p148"/>
          <p:cNvSpPr txBox="1"/>
          <p:nvPr/>
        </p:nvSpPr>
        <p:spPr>
          <a:xfrm>
            <a:off x="933449" y="1828801"/>
            <a:ext cx="3657353" cy="4092742"/>
          </a:xfrm>
          <a:prstGeom prst="rect">
            <a:avLst/>
          </a:prstGeom>
          <a:noFill/>
          <a:ln>
            <a:noFill/>
          </a:ln>
        </p:spPr>
        <p:txBody>
          <a:bodyPr anchorCtr="0" anchor="t" bIns="45700" lIns="91425" spcFirstLastPara="1" rIns="91425" wrap="square" tIns="45700">
            <a:noAutofit/>
          </a:bodyPr>
          <a:lstStyle/>
          <a:p>
            <a:pPr indent="-514350" lvl="0" marL="514350" marR="0" rtl="0" algn="l">
              <a:lnSpc>
                <a:spcPct val="90000"/>
              </a:lnSpc>
              <a:spcBef>
                <a:spcPts val="0"/>
              </a:spcBef>
              <a:spcAft>
                <a:spcPts val="0"/>
              </a:spcAft>
              <a:buClr>
                <a:schemeClr val="accent3"/>
              </a:buClr>
              <a:buSzPts val="2520"/>
              <a:buFont typeface="Calibri"/>
              <a:buAutoNum type="arabicPeriod"/>
            </a:pPr>
            <a:r>
              <a:rPr b="1" i="0" lang="en-US" sz="2800" u="none" cap="none" strike="noStrike">
                <a:solidFill>
                  <a:schemeClr val="dk1"/>
                </a:solidFill>
                <a:latin typeface="Calibri"/>
                <a:ea typeface="Calibri"/>
                <a:cs typeface="Calibri"/>
                <a:sym typeface="Calibri"/>
              </a:rPr>
              <a:t>Stand up Prometheus</a:t>
            </a:r>
            <a:endParaRPr b="0" i="0" sz="1400" u="none" cap="none" strike="noStrike">
              <a:solidFill>
                <a:srgbClr val="000000"/>
              </a:solidFill>
              <a:latin typeface="Arial"/>
              <a:ea typeface="Arial"/>
              <a:cs typeface="Arial"/>
              <a:sym typeface="Arial"/>
            </a:endParaRPr>
          </a:p>
          <a:p>
            <a:pPr indent="-514350" lvl="0" marL="514350" marR="0" rtl="0" algn="l">
              <a:lnSpc>
                <a:spcPct val="90000"/>
              </a:lnSpc>
              <a:spcBef>
                <a:spcPts val="560"/>
              </a:spcBef>
              <a:spcAft>
                <a:spcPts val="0"/>
              </a:spcAft>
              <a:buClr>
                <a:schemeClr val="accent3"/>
              </a:buClr>
              <a:buSzPts val="2520"/>
              <a:buFont typeface="Calibri"/>
              <a:buAutoNum type="arabicPeriod"/>
            </a:pPr>
            <a:r>
              <a:rPr b="1" i="0" lang="en-US" sz="2800" u="none" cap="none" strike="noStrike">
                <a:solidFill>
                  <a:schemeClr val="dk1"/>
                </a:solidFill>
                <a:latin typeface="Calibri"/>
                <a:ea typeface="Calibri"/>
                <a:cs typeface="Calibri"/>
                <a:sym typeface="Calibri"/>
              </a:rPr>
              <a:t>Gather and monitor metrics</a:t>
            </a:r>
            <a:endParaRPr b="0" i="0" sz="1400" u="none" cap="none" strike="noStrike">
              <a:solidFill>
                <a:srgbClr val="000000"/>
              </a:solidFill>
              <a:latin typeface="Arial"/>
              <a:ea typeface="Arial"/>
              <a:cs typeface="Arial"/>
              <a:sym typeface="Arial"/>
            </a:endParaRPr>
          </a:p>
          <a:p>
            <a:pPr indent="-331470" lvl="0" marL="514350" marR="0" rtl="0" algn="l">
              <a:lnSpc>
                <a:spcPct val="90000"/>
              </a:lnSpc>
              <a:spcBef>
                <a:spcPts val="640"/>
              </a:spcBef>
              <a:spcAft>
                <a:spcPts val="0"/>
              </a:spcAft>
              <a:buClr>
                <a:schemeClr val="accent3"/>
              </a:buClr>
              <a:buSzPts val="2880"/>
              <a:buFont typeface="Calibri"/>
              <a:buNone/>
            </a:pPr>
            <a:r>
              <a:t/>
            </a:r>
            <a:endParaRPr b="1" i="0" sz="3200" u="none" cap="none" strike="noStrike">
              <a:solidFill>
                <a:schemeClr val="dk1"/>
              </a:solidFill>
              <a:latin typeface="Calibri"/>
              <a:ea typeface="Calibri"/>
              <a:cs typeface="Calibri"/>
              <a:sym typeface="Calibri"/>
            </a:endParaRPr>
          </a:p>
        </p:txBody>
      </p:sp>
      <p:pic>
        <p:nvPicPr>
          <p:cNvPr id="1076" name="Google Shape;1076;p148"/>
          <p:cNvPicPr preferRelativeResize="0"/>
          <p:nvPr/>
        </p:nvPicPr>
        <p:blipFill rotWithShape="1">
          <a:blip r:embed="rId4">
            <a:alphaModFix/>
          </a:blip>
          <a:srcRect b="0" l="0" r="0" t="0"/>
          <a:stretch/>
        </p:blipFill>
        <p:spPr>
          <a:xfrm>
            <a:off x="4743201" y="1841665"/>
            <a:ext cx="4292930" cy="2416342"/>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149"/>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Extending Kubernetes </a:t>
            </a:r>
            <a:endParaRPr b="1" i="0" sz="3600" u="none" cap="none" strike="noStrike">
              <a:solidFill>
                <a:schemeClr val="accent3"/>
              </a:solidFill>
              <a:latin typeface="Calibri"/>
              <a:ea typeface="Calibri"/>
              <a:cs typeface="Calibri"/>
              <a:sym typeface="Calibri"/>
            </a:endParaRPr>
          </a:p>
        </p:txBody>
      </p:sp>
      <p:sp>
        <p:nvSpPr>
          <p:cNvPr id="1082" name="Google Shape;1082;p149"/>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Helm - package manager</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Third party extensions/plugins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Operators</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15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Secure Service to Service Communication</a:t>
            </a:r>
            <a:endParaRPr/>
          </a:p>
        </p:txBody>
      </p:sp>
      <p:sp>
        <p:nvSpPr>
          <p:cNvPr id="1089" name="Google Shape;1089;p150"/>
          <p:cNvSpPr txBox="1"/>
          <p:nvPr>
            <p:ph idx="1" type="body"/>
          </p:nvPr>
        </p:nvSpPr>
        <p:spPr>
          <a:xfrm>
            <a:off x="628650" y="1524001"/>
            <a:ext cx="7886700" cy="22860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How to authenticate the user and then pass the login context between Microservices (pods)?</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How will each Microservice authorize the user?</a:t>
            </a:r>
            <a:endParaRPr/>
          </a:p>
          <a:p>
            <a:pPr indent="0" lvl="0" marL="0" marR="0" rtl="0" algn="l">
              <a:lnSpc>
                <a:spcPct val="8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pic>
        <p:nvPicPr>
          <p:cNvPr id="1090" name="Google Shape;1090;p150"/>
          <p:cNvPicPr preferRelativeResize="0"/>
          <p:nvPr/>
        </p:nvPicPr>
        <p:blipFill rotWithShape="1">
          <a:blip r:embed="rId3">
            <a:alphaModFix/>
          </a:blip>
          <a:srcRect b="0" l="0" r="0" t="0"/>
          <a:stretch/>
        </p:blipFill>
        <p:spPr>
          <a:xfrm>
            <a:off x="5479100" y="3912250"/>
            <a:ext cx="3226058" cy="254279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15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240"/>
              <a:buFont typeface="Calibri"/>
              <a:buNone/>
            </a:pPr>
            <a:r>
              <a:rPr b="1" i="0" lang="en-US" sz="3240" u="none" cap="none" strike="noStrike">
                <a:solidFill>
                  <a:schemeClr val="accent3"/>
                </a:solidFill>
                <a:latin typeface="Calibri"/>
                <a:ea typeface="Calibri"/>
                <a:cs typeface="Calibri"/>
                <a:sym typeface="Calibri"/>
              </a:rPr>
              <a:t>Secure Service to Service Communication: OpenID &amp; JSON Web Token (JWT)</a:t>
            </a:r>
            <a:endParaRPr b="1" i="0" sz="3240" u="none" cap="none" strike="noStrike">
              <a:solidFill>
                <a:schemeClr val="accent3"/>
              </a:solidFill>
              <a:latin typeface="Calibri"/>
              <a:ea typeface="Calibri"/>
              <a:cs typeface="Calibri"/>
              <a:sym typeface="Calibri"/>
            </a:endParaRPr>
          </a:p>
        </p:txBody>
      </p:sp>
      <p:pic>
        <p:nvPicPr>
          <p:cNvPr id="1097" name="Google Shape;1097;p151"/>
          <p:cNvPicPr preferRelativeResize="0"/>
          <p:nvPr>
            <p:ph idx="1" type="body"/>
          </p:nvPr>
        </p:nvPicPr>
        <p:blipFill rotWithShape="1">
          <a:blip r:embed="rId3">
            <a:alphaModFix/>
          </a:blip>
          <a:srcRect b="0" l="0" r="0" t="0"/>
          <a:stretch/>
        </p:blipFill>
        <p:spPr>
          <a:xfrm>
            <a:off x="5486400" y="2209800"/>
            <a:ext cx="3416605" cy="2597556"/>
          </a:xfrm>
          <a:prstGeom prst="rect">
            <a:avLst/>
          </a:prstGeom>
          <a:noFill/>
          <a:ln>
            <a:noFill/>
          </a:ln>
        </p:spPr>
      </p:pic>
      <p:sp>
        <p:nvSpPr>
          <p:cNvPr id="1098" name="Google Shape;1098;p151"/>
          <p:cNvSpPr txBox="1"/>
          <p:nvPr/>
        </p:nvSpPr>
        <p:spPr>
          <a:xfrm>
            <a:off x="838200" y="1524001"/>
            <a:ext cx="4648200" cy="397031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OpenID is a flavor of OAuth2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OAuth2 returns an access token called an ID Token or JSON Web Token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Pros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Distributes identity and entitlements between services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Transfers securely over an unsecured channel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Asserts identity as long as sender is trusted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Cons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Must provision the trusted certificates by service to each Microservice</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Must trust every certificate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152"/>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240"/>
              <a:buFont typeface="Calibri"/>
              <a:buNone/>
            </a:pPr>
            <a:r>
              <a:rPr b="1" i="0" lang="en-US" sz="3240" u="none" cap="none" strike="noStrike">
                <a:solidFill>
                  <a:schemeClr val="accent3"/>
                </a:solidFill>
                <a:latin typeface="Calibri"/>
                <a:ea typeface="Calibri"/>
                <a:cs typeface="Calibri"/>
                <a:sym typeface="Calibri"/>
              </a:rPr>
              <a:t>Secure Service to Service Communication: Private Certificate Authority</a:t>
            </a:r>
            <a:endParaRPr b="1" i="0" sz="3240" u="none" cap="none" strike="noStrike">
              <a:solidFill>
                <a:schemeClr val="accent3"/>
              </a:solidFill>
              <a:latin typeface="Calibri"/>
              <a:ea typeface="Calibri"/>
              <a:cs typeface="Calibri"/>
              <a:sym typeface="Calibri"/>
            </a:endParaRPr>
          </a:p>
        </p:txBody>
      </p:sp>
      <p:sp>
        <p:nvSpPr>
          <p:cNvPr id="1105" name="Google Shape;1105;p152"/>
          <p:cNvSpPr txBox="1"/>
          <p:nvPr/>
        </p:nvSpPr>
        <p:spPr>
          <a:xfrm>
            <a:off x="838200" y="1524001"/>
            <a:ext cx="7848600" cy="2031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Pros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Enables Services to only trust either root certificate authority or intermediary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Reduced overhead in certificate provisioning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Cons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Newer technique and technologies, must be appropriate for the given project</a:t>
            </a:r>
            <a:endParaRPr b="0" i="0" sz="1800" u="none" cap="none" strike="noStrike">
              <a:solidFill>
                <a:schemeClr val="dk1"/>
              </a:solidFill>
              <a:latin typeface="Arial"/>
              <a:ea typeface="Arial"/>
              <a:cs typeface="Arial"/>
              <a:sym typeface="Arial"/>
            </a:endParaRPr>
          </a:p>
        </p:txBody>
      </p:sp>
      <p:pic>
        <p:nvPicPr>
          <p:cNvPr id="1106" name="Google Shape;1106;p152"/>
          <p:cNvPicPr preferRelativeResize="0"/>
          <p:nvPr/>
        </p:nvPicPr>
        <p:blipFill rotWithShape="1">
          <a:blip r:embed="rId3">
            <a:alphaModFix/>
          </a:blip>
          <a:srcRect b="0" l="0" r="0" t="0"/>
          <a:stretch/>
        </p:blipFill>
        <p:spPr>
          <a:xfrm>
            <a:off x="1404513" y="3555326"/>
            <a:ext cx="6334974" cy="247989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Google Shape;1112;p153"/>
          <p:cNvSpPr txBox="1"/>
          <p:nvPr>
            <p:ph type="title"/>
          </p:nvPr>
        </p:nvSpPr>
        <p:spPr>
          <a:xfrm>
            <a:off x="628650" y="161268"/>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Secure Traffic</a:t>
            </a:r>
            <a:endParaRPr b="1" i="0" sz="3600" u="none" cap="none" strike="noStrike">
              <a:solidFill>
                <a:schemeClr val="accent3"/>
              </a:solidFill>
              <a:latin typeface="Calibri"/>
              <a:ea typeface="Calibri"/>
              <a:cs typeface="Calibri"/>
              <a:sym typeface="Calibri"/>
            </a:endParaRPr>
          </a:p>
        </p:txBody>
      </p:sp>
      <p:sp>
        <p:nvSpPr>
          <p:cNvPr id="1113" name="Google Shape;1113;p153"/>
          <p:cNvSpPr txBox="1"/>
          <p:nvPr>
            <p:ph idx="1" type="body"/>
          </p:nvPr>
        </p:nvSpPr>
        <p:spPr>
          <a:xfrm>
            <a:off x="628650" y="1295400"/>
            <a:ext cx="7886700" cy="23621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70000"/>
              </a:lnSpc>
              <a:spcBef>
                <a:spcPts val="0"/>
              </a:spcBef>
              <a:spcAft>
                <a:spcPts val="0"/>
              </a:spcAft>
              <a:buClr>
                <a:schemeClr val="accent3"/>
              </a:buClr>
              <a:buSzPts val="2448"/>
              <a:buFont typeface="Noto Sans Symbols"/>
              <a:buChar char="▪"/>
            </a:pPr>
            <a:r>
              <a:rPr b="0" i="0" lang="en-US" sz="2720" u="none" cap="none" strike="noStrike">
                <a:solidFill>
                  <a:schemeClr val="dk1"/>
                </a:solidFill>
                <a:latin typeface="Calibri"/>
                <a:ea typeface="Calibri"/>
                <a:cs typeface="Calibri"/>
                <a:sym typeface="Calibri"/>
              </a:rPr>
              <a:t>Secure traffic between Microservices</a:t>
            </a:r>
            <a:endParaRPr b="0" i="0" sz="2720" u="none" cap="none" strike="noStrike">
              <a:solidFill>
                <a:schemeClr val="dk1"/>
              </a:solidFill>
              <a:latin typeface="Calibri"/>
              <a:ea typeface="Calibri"/>
              <a:cs typeface="Calibri"/>
              <a:sym typeface="Calibri"/>
            </a:endParaRPr>
          </a:p>
          <a:p>
            <a:pPr indent="-457200" lvl="1" marL="914400" marR="0" rtl="0" algn="l">
              <a:lnSpc>
                <a:spcPct val="70000"/>
              </a:lnSpc>
              <a:spcBef>
                <a:spcPts val="476"/>
              </a:spcBef>
              <a:spcAft>
                <a:spcPts val="0"/>
              </a:spcAft>
              <a:buClr>
                <a:schemeClr val="accent3"/>
              </a:buClr>
              <a:buSzPts val="2142"/>
              <a:buFont typeface="Noto Sans Symbols"/>
              <a:buChar char="▪"/>
            </a:pPr>
            <a:r>
              <a:rPr b="0" i="0" lang="en-US" sz="2380" u="none" cap="none" strike="noStrike">
                <a:solidFill>
                  <a:schemeClr val="dk1"/>
                </a:solidFill>
                <a:latin typeface="Calibri"/>
                <a:ea typeface="Calibri"/>
                <a:cs typeface="Calibri"/>
                <a:sym typeface="Calibri"/>
              </a:rPr>
              <a:t>HTTPS </a:t>
            </a:r>
            <a:endParaRPr/>
          </a:p>
          <a:p>
            <a:pPr indent="-457200" lvl="2" marL="1371600" marR="0" rtl="0" algn="l">
              <a:lnSpc>
                <a:spcPct val="70000"/>
              </a:lnSpc>
              <a:spcBef>
                <a:spcPts val="408"/>
              </a:spcBef>
              <a:spcAft>
                <a:spcPts val="0"/>
              </a:spcAft>
              <a:buClr>
                <a:schemeClr val="accent3"/>
              </a:buClr>
              <a:buSzPts val="1836"/>
              <a:buFont typeface="Noto Sans Symbols"/>
              <a:buChar char="▪"/>
            </a:pPr>
            <a:r>
              <a:rPr b="0" i="0" lang="en-US" sz="2040" u="none" cap="none" strike="noStrike">
                <a:solidFill>
                  <a:schemeClr val="dk1"/>
                </a:solidFill>
                <a:latin typeface="Calibri"/>
                <a:ea typeface="Calibri"/>
                <a:cs typeface="Calibri"/>
                <a:sym typeface="Calibri"/>
              </a:rPr>
              <a:t>Re-configure ELBs (on AWS)</a:t>
            </a:r>
            <a:endParaRPr/>
          </a:p>
          <a:p>
            <a:pPr indent="-457200" lvl="2" marL="1371600" marR="0" rtl="0" algn="l">
              <a:lnSpc>
                <a:spcPct val="70000"/>
              </a:lnSpc>
              <a:spcBef>
                <a:spcPts val="408"/>
              </a:spcBef>
              <a:spcAft>
                <a:spcPts val="0"/>
              </a:spcAft>
              <a:buClr>
                <a:schemeClr val="accent3"/>
              </a:buClr>
              <a:buSzPts val="1836"/>
              <a:buFont typeface="Noto Sans Symbols"/>
              <a:buChar char="▪"/>
            </a:pPr>
            <a:r>
              <a:rPr b="0" i="0" lang="en-US" sz="2040" u="none" cap="none" strike="noStrike">
                <a:solidFill>
                  <a:schemeClr val="dk1"/>
                </a:solidFill>
                <a:latin typeface="Calibri"/>
                <a:ea typeface="Calibri"/>
                <a:cs typeface="Calibri"/>
                <a:sym typeface="Calibri"/>
              </a:rPr>
              <a:t>Add certificate (letsencrypt.org)</a:t>
            </a:r>
            <a:endParaRPr/>
          </a:p>
          <a:p>
            <a:pPr indent="-457200" lvl="0" marL="457200" marR="0" rtl="0" algn="l">
              <a:lnSpc>
                <a:spcPct val="70000"/>
              </a:lnSpc>
              <a:spcBef>
                <a:spcPts val="544"/>
              </a:spcBef>
              <a:spcAft>
                <a:spcPts val="0"/>
              </a:spcAft>
              <a:buClr>
                <a:schemeClr val="accent3"/>
              </a:buClr>
              <a:buSzPts val="2448"/>
              <a:buFont typeface="Noto Sans Symbols"/>
              <a:buChar char="▪"/>
            </a:pPr>
            <a:r>
              <a:rPr b="0" i="0" lang="en-US" sz="2720" u="none" cap="none" strike="noStrike">
                <a:solidFill>
                  <a:schemeClr val="dk1"/>
                </a:solidFill>
                <a:latin typeface="Calibri"/>
                <a:ea typeface="Calibri"/>
                <a:cs typeface="Calibri"/>
                <a:sym typeface="Calibri"/>
              </a:rPr>
              <a:t>Secure traffic for users</a:t>
            </a:r>
            <a:endParaRPr/>
          </a:p>
          <a:p>
            <a:pPr indent="-457200" lvl="1" marL="914400" marR="0" rtl="0" algn="l">
              <a:lnSpc>
                <a:spcPct val="70000"/>
              </a:lnSpc>
              <a:spcBef>
                <a:spcPts val="476"/>
              </a:spcBef>
              <a:spcAft>
                <a:spcPts val="0"/>
              </a:spcAft>
              <a:buClr>
                <a:schemeClr val="accent3"/>
              </a:buClr>
              <a:buSzPts val="2142"/>
              <a:buFont typeface="Noto Sans Symbols"/>
              <a:buChar char="▪"/>
            </a:pPr>
            <a:r>
              <a:rPr b="0" i="0" lang="en-US" sz="2380" u="none" cap="none" strike="noStrike">
                <a:solidFill>
                  <a:schemeClr val="dk1"/>
                </a:solidFill>
                <a:latin typeface="Calibri"/>
                <a:ea typeface="Calibri"/>
                <a:cs typeface="Calibri"/>
                <a:sym typeface="Calibri"/>
              </a:rPr>
              <a:t>HTTPS</a:t>
            </a:r>
            <a:endParaRPr/>
          </a:p>
          <a:p>
            <a:pPr indent="-457200" lvl="1" marL="914400" marR="0" rtl="0" algn="l">
              <a:lnSpc>
                <a:spcPct val="70000"/>
              </a:lnSpc>
              <a:spcBef>
                <a:spcPts val="476"/>
              </a:spcBef>
              <a:spcAft>
                <a:spcPts val="0"/>
              </a:spcAft>
              <a:buClr>
                <a:schemeClr val="accent3"/>
              </a:buClr>
              <a:buSzPts val="2142"/>
              <a:buFont typeface="Noto Sans Symbols"/>
              <a:buChar char="▪"/>
            </a:pPr>
            <a:r>
              <a:rPr b="0" i="0" lang="en-US" sz="2380" u="none" cap="none" strike="noStrike">
                <a:solidFill>
                  <a:schemeClr val="dk1"/>
                </a:solidFill>
                <a:latin typeface="Calibri"/>
                <a:ea typeface="Calibri"/>
                <a:cs typeface="Calibri"/>
                <a:sym typeface="Calibri"/>
              </a:rPr>
              <a:t>Secure Identity with </a:t>
            </a:r>
            <a:r>
              <a:rPr b="0" i="0" lang="en-US" sz="2380" u="sng" cap="none" strike="noStrike">
                <a:solidFill>
                  <a:schemeClr val="hlink"/>
                </a:solidFill>
                <a:latin typeface="Calibri"/>
                <a:ea typeface="Calibri"/>
                <a:cs typeface="Calibri"/>
                <a:sym typeface="Calibri"/>
                <a:hlinkClick r:id="rId3"/>
              </a:rPr>
              <a:t>SPIFFEE</a:t>
            </a:r>
            <a:r>
              <a:rPr b="0" i="0" lang="en-US" sz="2380" u="none" cap="none" strike="noStrike">
                <a:solidFill>
                  <a:schemeClr val="dk1"/>
                </a:solidFill>
                <a:latin typeface="Calibri"/>
                <a:ea typeface="Calibri"/>
                <a:cs typeface="Calibri"/>
                <a:sym typeface="Calibri"/>
              </a:rPr>
              <a:t> &amp; </a:t>
            </a:r>
            <a:r>
              <a:rPr b="0" i="0" lang="en-US" sz="2380" u="sng" cap="none" strike="noStrike">
                <a:solidFill>
                  <a:schemeClr val="hlink"/>
                </a:solidFill>
                <a:latin typeface="Calibri"/>
                <a:ea typeface="Calibri"/>
                <a:cs typeface="Calibri"/>
                <a:sym typeface="Calibri"/>
                <a:hlinkClick r:id="rId4"/>
              </a:rPr>
              <a:t>Istio</a:t>
            </a:r>
            <a:endParaRPr b="0" i="0" sz="2380" u="none" cap="none" strike="noStrike">
              <a:solidFill>
                <a:schemeClr val="dk1"/>
              </a:solidFill>
              <a:latin typeface="Calibri"/>
              <a:ea typeface="Calibri"/>
              <a:cs typeface="Calibri"/>
              <a:sym typeface="Calibri"/>
            </a:endParaRPr>
          </a:p>
        </p:txBody>
      </p:sp>
      <p:pic>
        <p:nvPicPr>
          <p:cNvPr id="1114" name="Google Shape;1114;p153"/>
          <p:cNvPicPr preferRelativeResize="0"/>
          <p:nvPr/>
        </p:nvPicPr>
        <p:blipFill rotWithShape="1">
          <a:blip r:embed="rId5">
            <a:alphaModFix/>
          </a:blip>
          <a:srcRect b="0" l="0" r="0" t="0"/>
          <a:stretch/>
        </p:blipFill>
        <p:spPr>
          <a:xfrm>
            <a:off x="2362200" y="3733800"/>
            <a:ext cx="4622800" cy="2269628"/>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8" name="Shape 1118"/>
        <p:cNvGrpSpPr/>
        <p:nvPr/>
      </p:nvGrpSpPr>
      <p:grpSpPr>
        <a:xfrm>
          <a:off x="0" y="0"/>
          <a:ext cx="0" cy="0"/>
          <a:chOff x="0" y="0"/>
          <a:chExt cx="0" cy="0"/>
        </a:xfrm>
      </p:grpSpPr>
      <p:sp>
        <p:nvSpPr>
          <p:cNvPr id="1119" name="Google Shape;1119;p154"/>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Security Actions</a:t>
            </a:r>
            <a:endParaRPr b="1" i="0" sz="3600" u="none" cap="none" strike="noStrike">
              <a:solidFill>
                <a:schemeClr val="accent3"/>
              </a:solidFill>
              <a:latin typeface="Calibri"/>
              <a:ea typeface="Calibri"/>
              <a:cs typeface="Calibri"/>
              <a:sym typeface="Calibri"/>
            </a:endParaRPr>
          </a:p>
        </p:txBody>
      </p:sp>
      <p:sp>
        <p:nvSpPr>
          <p:cNvPr id="1120" name="Google Shape;1120;p154"/>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Ensure attacker who gains access to web container can’t get into the database</a:t>
            </a:r>
            <a:endParaRPr b="0"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Create separate DB users for each microservice</a:t>
            </a:r>
            <a:endParaRPr b="0"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Strong passwords</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K8’s secrets and/or Vault</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Only accessed by containers who need them</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7"/>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Intro (Phillips Case)</a:t>
            </a:r>
            <a:endParaRPr/>
          </a:p>
        </p:txBody>
      </p:sp>
      <p:pic>
        <p:nvPicPr>
          <p:cNvPr id="279" name="Google Shape;279;p47"/>
          <p:cNvPicPr preferRelativeResize="0"/>
          <p:nvPr/>
        </p:nvPicPr>
        <p:blipFill rotWithShape="1">
          <a:blip r:embed="rId3">
            <a:alphaModFix/>
          </a:blip>
          <a:srcRect b="0" l="0" r="0" t="0"/>
          <a:stretch/>
        </p:blipFill>
        <p:spPr>
          <a:xfrm>
            <a:off x="381000" y="1453738"/>
            <a:ext cx="3956462" cy="3956462"/>
          </a:xfrm>
          <a:prstGeom prst="rect">
            <a:avLst/>
          </a:prstGeom>
          <a:noFill/>
          <a:ln>
            <a:noFill/>
          </a:ln>
        </p:spPr>
      </p:pic>
      <p:pic>
        <p:nvPicPr>
          <p:cNvPr id="280" name="Google Shape;280;p47"/>
          <p:cNvPicPr preferRelativeResize="0"/>
          <p:nvPr/>
        </p:nvPicPr>
        <p:blipFill rotWithShape="1">
          <a:blip r:embed="rId4">
            <a:alphaModFix/>
          </a:blip>
          <a:srcRect b="0" l="0" r="0" t="0"/>
          <a:stretch/>
        </p:blipFill>
        <p:spPr>
          <a:xfrm>
            <a:off x="4953000" y="1453738"/>
            <a:ext cx="3961410" cy="396141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5" name="Shape 1125"/>
        <p:cNvGrpSpPr/>
        <p:nvPr/>
      </p:nvGrpSpPr>
      <p:grpSpPr>
        <a:xfrm>
          <a:off x="0" y="0"/>
          <a:ext cx="0" cy="0"/>
          <a:chOff x="0" y="0"/>
          <a:chExt cx="0" cy="0"/>
        </a:xfrm>
      </p:grpSpPr>
      <p:sp>
        <p:nvSpPr>
          <p:cNvPr id="1126" name="Google Shape;1126;p155"/>
          <p:cNvSpPr txBox="1"/>
          <p:nvPr>
            <p:ph type="title"/>
          </p:nvPr>
        </p:nvSpPr>
        <p:spPr>
          <a:xfrm>
            <a:off x="628650" y="365129"/>
            <a:ext cx="7886700" cy="58737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b="1" i="0" lang="en-US" sz="3600" u="none" cap="none" strike="noStrike">
                <a:solidFill>
                  <a:srgbClr val="E36C09"/>
                </a:solidFill>
                <a:latin typeface="Calibri"/>
                <a:ea typeface="Calibri"/>
                <a:cs typeface="Calibri"/>
                <a:sym typeface="Calibri"/>
              </a:rPr>
              <a:t>Kubernetes Secrets</a:t>
            </a:r>
            <a:endParaRPr b="1" i="0" sz="3600" u="none" cap="none" strike="noStrike">
              <a:solidFill>
                <a:schemeClr val="accent3"/>
              </a:solidFill>
              <a:latin typeface="Calibri"/>
              <a:ea typeface="Calibri"/>
              <a:cs typeface="Calibri"/>
              <a:sym typeface="Calibri"/>
            </a:endParaRPr>
          </a:p>
        </p:txBody>
      </p:sp>
      <p:sp>
        <p:nvSpPr>
          <p:cNvPr id="1127" name="Google Shape;1127;p155"/>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a:p>
            <a:pPr indent="-331470" lvl="0" marL="514350" marR="0" rtl="0" algn="l">
              <a:lnSpc>
                <a:spcPct val="90000"/>
              </a:lnSpc>
              <a:spcBef>
                <a:spcPts val="640"/>
              </a:spcBef>
              <a:spcAft>
                <a:spcPts val="0"/>
              </a:spcAft>
              <a:buClr>
                <a:schemeClr val="accent3"/>
              </a:buClr>
              <a:buSzPts val="2880"/>
              <a:buFont typeface="Calibri"/>
              <a:buNone/>
            </a:pPr>
            <a:r>
              <a:t/>
            </a:r>
            <a:endParaRPr b="1" i="0" sz="3200" u="none" cap="none" strike="noStrike">
              <a:solidFill>
                <a:schemeClr val="dk1"/>
              </a:solidFill>
              <a:latin typeface="Calibri"/>
              <a:ea typeface="Calibri"/>
              <a:cs typeface="Calibri"/>
              <a:sym typeface="Calibri"/>
            </a:endParaRPr>
          </a:p>
        </p:txBody>
      </p:sp>
      <p:grpSp>
        <p:nvGrpSpPr>
          <p:cNvPr id="1128" name="Google Shape;1128;p155"/>
          <p:cNvGrpSpPr/>
          <p:nvPr/>
        </p:nvGrpSpPr>
        <p:grpSpPr>
          <a:xfrm>
            <a:off x="152400" y="762000"/>
            <a:ext cx="4572000" cy="1066800"/>
            <a:chOff x="457200" y="2971800"/>
            <a:chExt cx="4572000" cy="1066800"/>
          </a:xfrm>
        </p:grpSpPr>
        <p:pic>
          <p:nvPicPr>
            <p:cNvPr descr="icon of person performing a computer lab" id="1129" name="Google Shape;1129;p155"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1130" name="Google Shape;1130;p155"/>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b="0" i="0" sz="1400" u="none" cap="none" strike="noStrike">
                <a:solidFill>
                  <a:srgbClr val="000000"/>
                </a:solidFill>
                <a:latin typeface="Arial"/>
                <a:ea typeface="Arial"/>
                <a:cs typeface="Arial"/>
                <a:sym typeface="Arial"/>
              </a:endParaRPr>
            </a:p>
          </p:txBody>
        </p:sp>
        <p:cxnSp>
          <p:nvCxnSpPr>
            <p:cNvPr id="1131" name="Google Shape;1131;p155"/>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1132" name="Google Shape;1132;p155"/>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1133" name="Google Shape;1133;p155"/>
          <p:cNvSpPr txBox="1"/>
          <p:nvPr/>
        </p:nvSpPr>
        <p:spPr>
          <a:xfrm>
            <a:off x="781050" y="1676400"/>
            <a:ext cx="7886700" cy="46529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a:p>
            <a:pPr indent="-331470" lvl="0" marL="514350" marR="0" rtl="0" algn="l">
              <a:lnSpc>
                <a:spcPct val="90000"/>
              </a:lnSpc>
              <a:spcBef>
                <a:spcPts val="640"/>
              </a:spcBef>
              <a:spcAft>
                <a:spcPts val="0"/>
              </a:spcAft>
              <a:buClr>
                <a:schemeClr val="accent3"/>
              </a:buClr>
              <a:buSzPts val="2880"/>
              <a:buFont typeface="Calibri"/>
              <a:buNone/>
            </a:pPr>
            <a:r>
              <a:t/>
            </a:r>
            <a:endParaRPr b="1" i="0" sz="3200" u="none" cap="none" strike="noStrike">
              <a:solidFill>
                <a:schemeClr val="dk1"/>
              </a:solidFill>
              <a:latin typeface="Calibri"/>
              <a:ea typeface="Calibri"/>
              <a:cs typeface="Calibri"/>
              <a:sym typeface="Calibri"/>
            </a:endParaRPr>
          </a:p>
        </p:txBody>
      </p:sp>
      <p:sp>
        <p:nvSpPr>
          <p:cNvPr id="1134" name="Google Shape;1134;p155"/>
          <p:cNvSpPr txBox="1"/>
          <p:nvPr/>
        </p:nvSpPr>
        <p:spPr>
          <a:xfrm>
            <a:off x="933450" y="1828800"/>
            <a:ext cx="7886700" cy="46529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a:p>
            <a:pPr indent="-514350" lvl="0" marL="514350" marR="0" rtl="0" algn="l">
              <a:lnSpc>
                <a:spcPct val="90000"/>
              </a:lnSpc>
              <a:spcBef>
                <a:spcPts val="640"/>
              </a:spcBef>
              <a:spcAft>
                <a:spcPts val="0"/>
              </a:spcAft>
              <a:buClr>
                <a:schemeClr val="accent3"/>
              </a:buClr>
              <a:buSzPts val="2880"/>
              <a:buFont typeface="Calibri"/>
              <a:buAutoNum type="arabicPeriod"/>
            </a:pPr>
            <a:r>
              <a:rPr b="1" i="0" lang="en-US" sz="3200" u="none" cap="none" strike="noStrike">
                <a:solidFill>
                  <a:schemeClr val="dk1"/>
                </a:solidFill>
                <a:latin typeface="Calibri"/>
                <a:ea typeface="Calibri"/>
                <a:cs typeface="Calibri"/>
                <a:sym typeface="Calibri"/>
              </a:rPr>
              <a:t>Create Secret config file and pods</a:t>
            </a:r>
            <a:endParaRPr b="0" i="0" sz="1400" u="none" cap="none" strike="noStrike">
              <a:solidFill>
                <a:srgbClr val="000000"/>
              </a:solidFill>
              <a:latin typeface="Arial"/>
              <a:ea typeface="Arial"/>
              <a:cs typeface="Arial"/>
              <a:sym typeface="Arial"/>
            </a:endParaRPr>
          </a:p>
          <a:p>
            <a:pPr indent="-514350" lvl="0" marL="514350" marR="0" rtl="0" algn="l">
              <a:lnSpc>
                <a:spcPct val="90000"/>
              </a:lnSpc>
              <a:spcBef>
                <a:spcPts val="640"/>
              </a:spcBef>
              <a:spcAft>
                <a:spcPts val="0"/>
              </a:spcAft>
              <a:buClr>
                <a:schemeClr val="accent3"/>
              </a:buClr>
              <a:buSzPts val="2880"/>
              <a:buFont typeface="Calibri"/>
              <a:buAutoNum type="arabicPeriod"/>
            </a:pPr>
            <a:r>
              <a:rPr b="1" i="0" lang="en-US" sz="3200" u="none" cap="none" strike="noStrike">
                <a:solidFill>
                  <a:schemeClr val="dk1"/>
                </a:solidFill>
                <a:latin typeface="Calibri"/>
                <a:ea typeface="Calibri"/>
                <a:cs typeface="Calibri"/>
                <a:sym typeface="Calibri"/>
              </a:rPr>
              <a:t>Install and Launch Vault</a:t>
            </a:r>
            <a:endParaRPr b="0" i="0" sz="1400" u="none" cap="none" strike="noStrike">
              <a:solidFill>
                <a:srgbClr val="000000"/>
              </a:solidFill>
              <a:latin typeface="Arial"/>
              <a:ea typeface="Arial"/>
              <a:cs typeface="Arial"/>
              <a:sym typeface="Arial"/>
            </a:endParaRPr>
          </a:p>
          <a:p>
            <a:pPr indent="-514350" lvl="0" marL="514350" marR="0" rtl="0" algn="l">
              <a:lnSpc>
                <a:spcPct val="90000"/>
              </a:lnSpc>
              <a:spcBef>
                <a:spcPts val="640"/>
              </a:spcBef>
              <a:spcAft>
                <a:spcPts val="0"/>
              </a:spcAft>
              <a:buClr>
                <a:schemeClr val="accent3"/>
              </a:buClr>
              <a:buSzPts val="2880"/>
              <a:buFont typeface="Calibri"/>
              <a:buAutoNum type="arabicPeriod"/>
            </a:pPr>
            <a:r>
              <a:rPr b="1" i="0" lang="en-US" sz="3200" u="none" cap="none" strike="noStrike">
                <a:solidFill>
                  <a:schemeClr val="dk1"/>
                </a:solidFill>
                <a:latin typeface="Calibri"/>
                <a:ea typeface="Calibri"/>
                <a:cs typeface="Calibri"/>
                <a:sym typeface="Calibri"/>
              </a:rPr>
              <a:t>(Optional) Challenge: Replicate Vault Secrets into Kubernetes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Google Shape;1139;p156"/>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Security - Microsegmentation</a:t>
            </a:r>
            <a:endParaRPr b="1" i="0" sz="3600" u="none" cap="none" strike="noStrike">
              <a:solidFill>
                <a:schemeClr val="accent3"/>
              </a:solidFill>
              <a:latin typeface="Calibri"/>
              <a:ea typeface="Calibri"/>
              <a:cs typeface="Calibri"/>
              <a:sym typeface="Calibri"/>
            </a:endParaRPr>
          </a:p>
        </p:txBody>
      </p:sp>
      <p:sp>
        <p:nvSpPr>
          <p:cNvPr id="1140" name="Google Shape;1140;p156"/>
          <p:cNvSpPr txBox="1"/>
          <p:nvPr>
            <p:ph idx="1" type="body"/>
          </p:nvPr>
        </p:nvSpPr>
        <p:spPr>
          <a:xfrm>
            <a:off x="628650" y="1524000"/>
            <a:ext cx="394335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Segment the network</a:t>
            </a:r>
            <a:endParaRPr/>
          </a:p>
          <a:p>
            <a:pPr indent="-457200" lvl="1" marL="9144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Only allow white-listed traffic between pods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Common tools</a:t>
            </a:r>
            <a:endParaRPr/>
          </a:p>
          <a:p>
            <a:pPr indent="-457200" lvl="1" marL="9144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Istio</a:t>
            </a:r>
            <a:endParaRPr b="0" i="0" sz="2400" u="none" cap="none" strike="noStrike">
              <a:solidFill>
                <a:schemeClr val="dk1"/>
              </a:solidFill>
              <a:latin typeface="Calibri"/>
              <a:ea typeface="Calibri"/>
              <a:cs typeface="Calibri"/>
              <a:sym typeface="Calibri"/>
            </a:endParaRPr>
          </a:p>
          <a:p>
            <a:pPr indent="-457200" lvl="1" marL="9144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Calico</a:t>
            </a:r>
            <a:endParaRPr/>
          </a:p>
          <a:p>
            <a:pPr indent="-457200" lvl="1" marL="9144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Weave</a:t>
            </a:r>
            <a:endParaRPr/>
          </a:p>
          <a:p>
            <a:pPr indent="-457200" lvl="1" marL="9144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OpenContrail</a:t>
            </a:r>
            <a:endParaRPr b="0" i="0" sz="2400" u="none" cap="none" strike="noStrike">
              <a:solidFill>
                <a:schemeClr val="dk1"/>
              </a:solidFill>
              <a:latin typeface="Calibri"/>
              <a:ea typeface="Calibri"/>
              <a:cs typeface="Calibri"/>
              <a:sym typeface="Calibri"/>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pic>
        <p:nvPicPr>
          <p:cNvPr id="1141" name="Google Shape;1141;p156"/>
          <p:cNvPicPr preferRelativeResize="0"/>
          <p:nvPr/>
        </p:nvPicPr>
        <p:blipFill rotWithShape="1">
          <a:blip r:embed="rId3">
            <a:alphaModFix/>
          </a:blip>
          <a:srcRect b="0" l="0" r="0" t="0"/>
          <a:stretch/>
        </p:blipFill>
        <p:spPr>
          <a:xfrm>
            <a:off x="4800600" y="2432369"/>
            <a:ext cx="4004477" cy="283622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Google Shape;1146;p15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Security – Least Privilege</a:t>
            </a:r>
            <a:endParaRPr b="1" i="0" sz="3600" u="none" cap="none" strike="noStrike">
              <a:solidFill>
                <a:schemeClr val="accent3"/>
              </a:solidFill>
              <a:latin typeface="Calibri"/>
              <a:ea typeface="Calibri"/>
              <a:cs typeface="Calibri"/>
              <a:sym typeface="Calibri"/>
            </a:endParaRPr>
          </a:p>
        </p:txBody>
      </p:sp>
      <p:sp>
        <p:nvSpPr>
          <p:cNvPr id="1147" name="Google Shape;1147;p157"/>
          <p:cNvSpPr txBox="1"/>
          <p:nvPr>
            <p:ph idx="1" type="body"/>
          </p:nvPr>
        </p:nvSpPr>
        <p:spPr>
          <a:xfrm>
            <a:off x="3581400" y="1524000"/>
            <a:ext cx="5257800" cy="380999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i="0" lang="en-US" sz="3200" u="none" cap="none" strike="noStrike">
                <a:solidFill>
                  <a:schemeClr val="dk1"/>
                </a:solidFill>
                <a:latin typeface="Calibri"/>
                <a:ea typeface="Calibri"/>
                <a:cs typeface="Calibri"/>
                <a:sym typeface="Calibri"/>
              </a:rPr>
              <a:t>“Each subject in a system be granted the </a:t>
            </a:r>
            <a:r>
              <a:rPr b="0" i="0" lang="en-US" sz="3200" u="sng" cap="none" strike="noStrike">
                <a:solidFill>
                  <a:schemeClr val="dk1"/>
                </a:solidFill>
                <a:latin typeface="Calibri"/>
                <a:ea typeface="Calibri"/>
                <a:cs typeface="Calibri"/>
                <a:sym typeface="Calibri"/>
              </a:rPr>
              <a:t>most restrictive set </a:t>
            </a:r>
            <a:r>
              <a:rPr b="0" i="0" lang="en-US" sz="3200" u="none" cap="none" strike="noStrike">
                <a:solidFill>
                  <a:schemeClr val="dk1"/>
                </a:solidFill>
                <a:latin typeface="Calibri"/>
                <a:ea typeface="Calibri"/>
                <a:cs typeface="Calibri"/>
                <a:sym typeface="Calibri"/>
              </a:rPr>
              <a:t>of privileges”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Disable public IP access for any machine that doesn’t need it</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VPN only for admin access</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pic>
        <p:nvPicPr>
          <p:cNvPr id="1148" name="Google Shape;1148;p157"/>
          <p:cNvPicPr preferRelativeResize="0"/>
          <p:nvPr/>
        </p:nvPicPr>
        <p:blipFill rotWithShape="1">
          <a:blip r:embed="rId3">
            <a:alphaModFix/>
          </a:blip>
          <a:srcRect b="0" l="0" r="0" t="0"/>
          <a:stretch/>
        </p:blipFill>
        <p:spPr>
          <a:xfrm>
            <a:off x="0" y="2181012"/>
            <a:ext cx="3352800" cy="2495973"/>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sp>
        <p:nvSpPr>
          <p:cNvPr id="1153" name="Google Shape;1153;p158"/>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Security Actions</a:t>
            </a:r>
            <a:endParaRPr b="1" i="0" sz="3600" u="none" cap="none" strike="noStrike">
              <a:solidFill>
                <a:schemeClr val="accent3"/>
              </a:solidFill>
              <a:latin typeface="Calibri"/>
              <a:ea typeface="Calibri"/>
              <a:cs typeface="Calibri"/>
              <a:sym typeface="Calibri"/>
            </a:endParaRPr>
          </a:p>
        </p:txBody>
      </p:sp>
      <p:sp>
        <p:nvSpPr>
          <p:cNvPr id="1154" name="Google Shape;1154;p158"/>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Limit admin access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ABAC mode by default</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Commonly in srv/kubernetes</a:t>
            </a:r>
            <a:endParaRPr b="0" i="0" sz="2800" u="none" cap="none" strike="noStrike">
              <a:solidFill>
                <a:schemeClr val="dk1"/>
              </a:solidFill>
              <a:latin typeface="Calibri"/>
              <a:ea typeface="Calibri"/>
              <a:cs typeface="Calibri"/>
              <a:sym typeface="Calibri"/>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Access control by token</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Can allow/deny API operations</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Can be used to only allow certain actions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Webhook (optional)</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Add url for k8s to verify authorization</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159"/>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Secure Images</a:t>
            </a:r>
            <a:endParaRPr b="1" i="0" sz="3600" u="none" cap="none" strike="noStrike">
              <a:solidFill>
                <a:schemeClr val="accent3"/>
              </a:solidFill>
              <a:latin typeface="Calibri"/>
              <a:ea typeface="Calibri"/>
              <a:cs typeface="Calibri"/>
              <a:sym typeface="Calibri"/>
            </a:endParaRPr>
          </a:p>
        </p:txBody>
      </p:sp>
      <p:sp>
        <p:nvSpPr>
          <p:cNvPr id="1160" name="Google Shape;1160;p159"/>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Follow best practices for packaging and distributing applications</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In general, try not to mix secrets and images</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This can include containers with passwords baked in </a:t>
            </a:r>
            <a:endParaRPr/>
          </a:p>
          <a:p>
            <a:pPr indent="-297180" lvl="1" marL="914400" marR="0" rtl="0" algn="l">
              <a:lnSpc>
                <a:spcPct val="90000"/>
              </a:lnSpc>
              <a:spcBef>
                <a:spcPts val="560"/>
              </a:spcBef>
              <a:spcAft>
                <a:spcPts val="0"/>
              </a:spcAft>
              <a:buClr>
                <a:schemeClr val="accent3"/>
              </a:buClr>
              <a:buSzPts val="2520"/>
              <a:buFont typeface="Noto Sans Symbols"/>
              <a:buNone/>
            </a:pPr>
            <a:r>
              <a:t/>
            </a:r>
            <a:endParaRPr b="0" i="0" sz="2800" u="none" cap="none" strike="noStrike">
              <a:solidFill>
                <a:schemeClr val="dk1"/>
              </a:solidFill>
              <a:latin typeface="Calibri"/>
              <a:ea typeface="Calibri"/>
              <a:cs typeface="Calibri"/>
              <a:sym typeface="Calibri"/>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Google Shape;1166;p16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Networking</a:t>
            </a:r>
            <a:endParaRPr b="1" i="0" sz="3600" u="none" cap="none" strike="noStrike">
              <a:solidFill>
                <a:schemeClr val="accent3"/>
              </a:solidFill>
              <a:latin typeface="Calibri"/>
              <a:ea typeface="Calibri"/>
              <a:cs typeface="Calibri"/>
              <a:sym typeface="Calibri"/>
            </a:endParaRPr>
          </a:p>
        </p:txBody>
      </p:sp>
      <p:sp>
        <p:nvSpPr>
          <p:cNvPr id="1167" name="Google Shape;1167;p160"/>
          <p:cNvSpPr txBox="1"/>
          <p:nvPr>
            <p:ph idx="1" type="body"/>
          </p:nvPr>
        </p:nvSpPr>
        <p:spPr>
          <a:xfrm>
            <a:off x="457200" y="1524000"/>
            <a:ext cx="5181600" cy="44958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232"/>
              <a:buFont typeface="Noto Sans Symbols"/>
              <a:buNone/>
            </a:pPr>
            <a:r>
              <a:rPr b="0" i="0" lang="en-US" sz="2480" u="none" cap="none" strike="noStrike">
                <a:solidFill>
                  <a:schemeClr val="dk1"/>
                </a:solidFill>
                <a:latin typeface="Calibri"/>
                <a:ea typeface="Calibri"/>
                <a:cs typeface="Calibri"/>
                <a:sym typeface="Calibri"/>
              </a:rPr>
              <a:t>Kubernetes assumes that pods can communicate with other pods, regardless of host</a:t>
            </a:r>
            <a:endParaRPr/>
          </a:p>
          <a:p>
            <a:pPr indent="-457200" lvl="0" marL="457200" marR="0" rtl="0" algn="l">
              <a:lnSpc>
                <a:spcPct val="70000"/>
              </a:lnSpc>
              <a:spcBef>
                <a:spcPts val="496"/>
              </a:spcBef>
              <a:spcAft>
                <a:spcPts val="0"/>
              </a:spcAft>
              <a:buClr>
                <a:schemeClr val="accent3"/>
              </a:buClr>
              <a:buSzPts val="2232"/>
              <a:buFont typeface="Noto Sans Symbols"/>
              <a:buChar char="▪"/>
            </a:pPr>
            <a:r>
              <a:rPr b="0" i="0" lang="en-US" sz="2480" u="none" cap="none" strike="noStrike">
                <a:solidFill>
                  <a:schemeClr val="dk1"/>
                </a:solidFill>
                <a:latin typeface="Calibri"/>
                <a:ea typeface="Calibri"/>
                <a:cs typeface="Calibri"/>
                <a:sym typeface="Calibri"/>
              </a:rPr>
              <a:t>Kubernetes requires</a:t>
            </a:r>
            <a:endParaRPr/>
          </a:p>
          <a:p>
            <a:pPr indent="-457200" lvl="1" marL="914400" marR="0" rtl="0" algn="l">
              <a:lnSpc>
                <a:spcPct val="70000"/>
              </a:lnSpc>
              <a:spcBef>
                <a:spcPts val="434"/>
              </a:spcBef>
              <a:spcAft>
                <a:spcPts val="0"/>
              </a:spcAft>
              <a:buClr>
                <a:schemeClr val="accent3"/>
              </a:buClr>
              <a:buSzPts val="1953"/>
              <a:buFont typeface="Noto Sans Symbols"/>
              <a:buChar char="▪"/>
            </a:pPr>
            <a:r>
              <a:rPr b="0" i="0" lang="en-US" sz="2170" u="none" cap="none" strike="noStrike">
                <a:solidFill>
                  <a:schemeClr val="dk1"/>
                </a:solidFill>
                <a:latin typeface="Calibri"/>
                <a:ea typeface="Calibri"/>
                <a:cs typeface="Calibri"/>
                <a:sym typeface="Calibri"/>
              </a:rPr>
              <a:t>All containers to communicate with other containers without NAT</a:t>
            </a:r>
            <a:endParaRPr/>
          </a:p>
          <a:p>
            <a:pPr indent="-457200" lvl="1" marL="914400" marR="0" rtl="0" algn="l">
              <a:lnSpc>
                <a:spcPct val="70000"/>
              </a:lnSpc>
              <a:spcBef>
                <a:spcPts val="434"/>
              </a:spcBef>
              <a:spcAft>
                <a:spcPts val="0"/>
              </a:spcAft>
              <a:buClr>
                <a:schemeClr val="accent3"/>
              </a:buClr>
              <a:buSzPts val="1953"/>
              <a:buFont typeface="Noto Sans Symbols"/>
              <a:buChar char="▪"/>
            </a:pPr>
            <a:r>
              <a:rPr b="0" i="0" lang="en-US" sz="2170" u="none" cap="none" strike="noStrike">
                <a:solidFill>
                  <a:schemeClr val="dk1"/>
                </a:solidFill>
                <a:latin typeface="Calibri"/>
                <a:ea typeface="Calibri"/>
                <a:cs typeface="Calibri"/>
                <a:sym typeface="Calibri"/>
              </a:rPr>
              <a:t>All nodes can communicate with all containers without NAT</a:t>
            </a:r>
            <a:endParaRPr/>
          </a:p>
          <a:p>
            <a:pPr indent="-457200" lvl="1" marL="914400" marR="0" rtl="0" algn="l">
              <a:lnSpc>
                <a:spcPct val="70000"/>
              </a:lnSpc>
              <a:spcBef>
                <a:spcPts val="434"/>
              </a:spcBef>
              <a:spcAft>
                <a:spcPts val="0"/>
              </a:spcAft>
              <a:buClr>
                <a:schemeClr val="accent3"/>
              </a:buClr>
              <a:buSzPts val="1953"/>
              <a:buFont typeface="Noto Sans Symbols"/>
              <a:buChar char="▪"/>
            </a:pPr>
            <a:r>
              <a:rPr b="0" i="0" lang="en-US" sz="2170" u="none" cap="none" strike="noStrike">
                <a:solidFill>
                  <a:schemeClr val="dk1"/>
                </a:solidFill>
                <a:latin typeface="Calibri"/>
                <a:ea typeface="Calibri"/>
                <a:cs typeface="Calibri"/>
                <a:sym typeface="Calibri"/>
              </a:rPr>
              <a:t>IP that container sees itself as is the same as others see it</a:t>
            </a:r>
            <a:endParaRPr/>
          </a:p>
          <a:p>
            <a:pPr indent="0" lvl="0" marL="0" marR="0" rtl="0" algn="l">
              <a:lnSpc>
                <a:spcPct val="70000"/>
              </a:lnSpc>
              <a:spcBef>
                <a:spcPts val="496"/>
              </a:spcBef>
              <a:spcAft>
                <a:spcPts val="0"/>
              </a:spcAft>
              <a:buClr>
                <a:schemeClr val="accent3"/>
              </a:buClr>
              <a:buSzPts val="2232"/>
              <a:buFont typeface="Noto Sans Symbols"/>
              <a:buNone/>
            </a:pPr>
            <a:r>
              <a:rPr b="0" i="0" lang="en-US" sz="2480" u="none" cap="none" strike="noStrike">
                <a:solidFill>
                  <a:schemeClr val="dk1"/>
                </a:solidFill>
                <a:latin typeface="Calibri"/>
                <a:ea typeface="Calibri"/>
                <a:cs typeface="Calibri"/>
                <a:sym typeface="Calibri"/>
              </a:rPr>
              <a:t>In practice, Kubernetes cannot be installed simply with Docker. It usually requires a networking layer such as Weave, Flannel, etc</a:t>
            </a:r>
            <a:endParaRPr b="0" i="0" sz="2480" u="none" cap="none" strike="noStrike">
              <a:solidFill>
                <a:schemeClr val="dk1"/>
              </a:solidFill>
              <a:latin typeface="Calibri"/>
              <a:ea typeface="Calibri"/>
              <a:cs typeface="Calibri"/>
              <a:sym typeface="Calibri"/>
            </a:endParaRPr>
          </a:p>
        </p:txBody>
      </p:sp>
      <p:pic>
        <p:nvPicPr>
          <p:cNvPr id="1168" name="Google Shape;1168;p160"/>
          <p:cNvPicPr preferRelativeResize="0"/>
          <p:nvPr/>
        </p:nvPicPr>
        <p:blipFill rotWithShape="1">
          <a:blip r:embed="rId3">
            <a:alphaModFix/>
          </a:blip>
          <a:srcRect b="0" l="0" r="0" t="0"/>
          <a:stretch/>
        </p:blipFill>
        <p:spPr>
          <a:xfrm>
            <a:off x="5757718" y="2400299"/>
            <a:ext cx="3365500" cy="22860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sp>
        <p:nvSpPr>
          <p:cNvPr id="1173" name="Google Shape;1173;p16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Networking</a:t>
            </a:r>
            <a:endParaRPr b="1" i="0" sz="3600" u="none" cap="none" strike="noStrike">
              <a:solidFill>
                <a:schemeClr val="accent3"/>
              </a:solidFill>
              <a:latin typeface="Calibri"/>
              <a:ea typeface="Calibri"/>
              <a:cs typeface="Calibri"/>
              <a:sym typeface="Calibri"/>
            </a:endParaRPr>
          </a:p>
        </p:txBody>
      </p:sp>
      <p:sp>
        <p:nvSpPr>
          <p:cNvPr id="1174" name="Google Shape;1174;p161"/>
          <p:cNvSpPr txBox="1"/>
          <p:nvPr>
            <p:ph idx="1" type="body"/>
          </p:nvPr>
        </p:nvSpPr>
        <p:spPr>
          <a:xfrm>
            <a:off x="457200" y="1524000"/>
            <a:ext cx="8153400"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i="0" lang="en-US" sz="3200" u="none" cap="none" strike="noStrike">
                <a:solidFill>
                  <a:schemeClr val="dk1"/>
                </a:solidFill>
                <a:latin typeface="Calibri"/>
                <a:ea typeface="Calibri"/>
                <a:cs typeface="Calibri"/>
                <a:sym typeface="Calibri"/>
              </a:rPr>
              <a:t>Every pod has its own IP</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No mapping ports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Clean, backwards compatible model where Pods can be treated like VMs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162"/>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Ingress</a:t>
            </a:r>
            <a:endParaRPr b="1" i="0" sz="3600" u="none" cap="none" strike="noStrike">
              <a:solidFill>
                <a:schemeClr val="accent3"/>
              </a:solidFill>
              <a:latin typeface="Calibri"/>
              <a:ea typeface="Calibri"/>
              <a:cs typeface="Calibri"/>
              <a:sym typeface="Calibri"/>
            </a:endParaRPr>
          </a:p>
        </p:txBody>
      </p:sp>
      <p:sp>
        <p:nvSpPr>
          <p:cNvPr id="1180" name="Google Shape;1180;p162"/>
          <p:cNvSpPr txBox="1"/>
          <p:nvPr>
            <p:ph idx="1" type="body"/>
          </p:nvPr>
        </p:nvSpPr>
        <p:spPr>
          <a:xfrm>
            <a:off x="628650" y="1524000"/>
            <a:ext cx="8286750" cy="2819399"/>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664"/>
              <a:buFont typeface="Noto Sans Symbols"/>
              <a:buNone/>
            </a:pPr>
            <a:r>
              <a:rPr b="0" i="0" lang="en-US" sz="2960" u="none" cap="none" strike="noStrike">
                <a:solidFill>
                  <a:schemeClr val="dk1"/>
                </a:solidFill>
                <a:latin typeface="Calibri"/>
                <a:ea typeface="Calibri"/>
                <a:cs typeface="Calibri"/>
                <a:sym typeface="Calibri"/>
              </a:rPr>
              <a:t>Simplified Layer 7 access to Kubernetes services i.e. allows “internet” to reach services</a:t>
            </a:r>
            <a:endParaRPr/>
          </a:p>
          <a:p>
            <a:pPr indent="-457200" lvl="0" marL="457200" marR="0" rtl="0" algn="l">
              <a:lnSpc>
                <a:spcPct val="7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Works with load balancers, including nginx &amp; cloud</a:t>
            </a:r>
            <a:endParaRPr/>
          </a:p>
          <a:p>
            <a:pPr indent="-457200" lvl="0" marL="457200" marR="0" rtl="0" algn="l">
              <a:lnSpc>
                <a:spcPct val="7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Single root URL mapping</a:t>
            </a:r>
            <a:endParaRPr/>
          </a:p>
          <a:p>
            <a:pPr indent="-457200" lvl="0" marL="457200" marR="0" rtl="0" algn="l">
              <a:lnSpc>
                <a:spcPct val="7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Publicly expose private networks</a:t>
            </a:r>
            <a:endParaRPr/>
          </a:p>
          <a:p>
            <a:pPr indent="-457200" lvl="0" marL="457200" marR="0" rtl="0" algn="l">
              <a:lnSpc>
                <a:spcPct val="7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Terminates TLS/SSL</a:t>
            </a:r>
            <a:endParaRPr b="0" i="0" sz="2960" u="none" cap="none" strike="noStrike">
              <a:solidFill>
                <a:schemeClr val="dk1"/>
              </a:solidFill>
              <a:latin typeface="Calibri"/>
              <a:ea typeface="Calibri"/>
              <a:cs typeface="Calibri"/>
              <a:sym typeface="Calibri"/>
            </a:endParaRPr>
          </a:p>
        </p:txBody>
      </p:sp>
      <p:pic>
        <p:nvPicPr>
          <p:cNvPr id="1181" name="Google Shape;1181;p162"/>
          <p:cNvPicPr preferRelativeResize="0"/>
          <p:nvPr/>
        </p:nvPicPr>
        <p:blipFill rotWithShape="1">
          <a:blip r:embed="rId3">
            <a:alphaModFix/>
          </a:blip>
          <a:srcRect b="0" l="0" r="0" t="0"/>
          <a:stretch/>
        </p:blipFill>
        <p:spPr>
          <a:xfrm>
            <a:off x="2971800" y="4343400"/>
            <a:ext cx="3429000" cy="159443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8"/>
          <p:cNvSpPr txBox="1"/>
          <p:nvPr>
            <p:ph type="title"/>
          </p:nvPr>
        </p:nvSpPr>
        <p:spPr>
          <a:xfrm>
            <a:off x="457200" y="284331"/>
            <a:ext cx="7886700" cy="10826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4800"/>
              <a:buFont typeface="Calibri"/>
              <a:buNone/>
            </a:pPr>
            <a:r>
              <a:rPr b="1" i="0" lang="en-US" sz="4800" u="none" cap="none" strike="noStrike">
                <a:solidFill>
                  <a:schemeClr val="accent3"/>
                </a:solidFill>
                <a:latin typeface="Calibri"/>
                <a:ea typeface="Calibri"/>
                <a:cs typeface="Calibri"/>
                <a:sym typeface="Calibri"/>
              </a:rPr>
              <a:t>Kubernetes</a:t>
            </a:r>
            <a:endParaRPr b="1" i="0" sz="4800" u="none" cap="none" strike="noStrike">
              <a:solidFill>
                <a:schemeClr val="accent3"/>
              </a:solidFill>
              <a:latin typeface="Calibri"/>
              <a:ea typeface="Calibri"/>
              <a:cs typeface="Calibri"/>
              <a:sym typeface="Calibri"/>
            </a:endParaRPr>
          </a:p>
        </p:txBody>
      </p:sp>
      <p:sp>
        <p:nvSpPr>
          <p:cNvPr id="286" name="Google Shape;286;p48"/>
          <p:cNvSpPr txBox="1"/>
          <p:nvPr>
            <p:ph idx="1" type="body"/>
          </p:nvPr>
        </p:nvSpPr>
        <p:spPr>
          <a:xfrm>
            <a:off x="457200" y="1354138"/>
            <a:ext cx="5943600" cy="47926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The name Kubernetes is Greek</a:t>
            </a:r>
            <a:endParaRPr/>
          </a:p>
          <a:p>
            <a:pPr indent="-171450" lvl="1" marL="17145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Translates to “helmsman” or “pilot”</a:t>
            </a:r>
            <a:endParaRPr/>
          </a:p>
          <a:p>
            <a:pPr indent="-171450" lvl="1" marL="17145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Root of ”Governor” and “Cybernetic” </a:t>
            </a:r>
            <a:endParaRPr/>
          </a:p>
          <a:p>
            <a:pPr indent="0" lvl="1" marL="0" marR="0" rtl="0" algn="l">
              <a:lnSpc>
                <a:spcPct val="90000"/>
              </a:lnSpc>
              <a:spcBef>
                <a:spcPts val="560"/>
              </a:spcBef>
              <a:spcAft>
                <a:spcPts val="0"/>
              </a:spcAft>
              <a:buClr>
                <a:schemeClr val="accent3"/>
              </a:buClr>
              <a:buSzPts val="2520"/>
              <a:buFont typeface="Noto Sans Symbols"/>
              <a:buNone/>
            </a:pPr>
            <a:r>
              <a:rPr b="0" i="0" lang="en-US" sz="2800" u="none" cap="none" strike="noStrike">
                <a:solidFill>
                  <a:schemeClr val="dk1"/>
                </a:solidFill>
                <a:latin typeface="Calibri"/>
                <a:ea typeface="Calibri"/>
                <a:cs typeface="Calibri"/>
                <a:sym typeface="Calibri"/>
              </a:rPr>
              <a:t>“K8s” is a shorthand abbreviation derived by replacing the 8 letters “ubernete” with 8.</a:t>
            </a:r>
            <a:endParaRPr/>
          </a:p>
          <a:p>
            <a:pPr indent="-27940" lvl="2" marL="403225"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a:p>
            <a:pPr indent="0" lvl="1" marL="0" marR="0" rtl="0" algn="l">
              <a:lnSpc>
                <a:spcPct val="90000"/>
              </a:lnSpc>
              <a:spcBef>
                <a:spcPts val="560"/>
              </a:spcBef>
              <a:spcAft>
                <a:spcPts val="0"/>
              </a:spcAft>
              <a:buClr>
                <a:schemeClr val="accent3"/>
              </a:buClr>
              <a:buSzPts val="2520"/>
              <a:buFont typeface="Noto Sans Symbols"/>
              <a:buNone/>
            </a:pPr>
            <a:r>
              <a:t/>
            </a:r>
            <a:endParaRPr b="0" i="0" sz="2800" u="none" cap="none" strike="noStrike">
              <a:solidFill>
                <a:schemeClr val="dk1"/>
              </a:solidFill>
              <a:latin typeface="Calibri"/>
              <a:ea typeface="Calibri"/>
              <a:cs typeface="Calibri"/>
              <a:sym typeface="Calibri"/>
            </a:endParaRPr>
          </a:p>
        </p:txBody>
      </p:sp>
      <p:pic>
        <p:nvPicPr>
          <p:cNvPr id="287" name="Google Shape;287;p48"/>
          <p:cNvPicPr preferRelativeResize="0"/>
          <p:nvPr/>
        </p:nvPicPr>
        <p:blipFill rotWithShape="1">
          <a:blip r:embed="rId3">
            <a:alphaModFix/>
          </a:blip>
          <a:srcRect b="0" l="0" r="0" t="0"/>
          <a:stretch/>
        </p:blipFill>
        <p:spPr>
          <a:xfrm>
            <a:off x="6248400" y="1905000"/>
            <a:ext cx="2794000" cy="2794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9"/>
          <p:cNvSpPr txBox="1"/>
          <p:nvPr>
            <p:ph type="title"/>
          </p:nvPr>
        </p:nvSpPr>
        <p:spPr>
          <a:xfrm>
            <a:off x="457200" y="296206"/>
            <a:ext cx="7886700" cy="10826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4800"/>
              <a:buFont typeface="Calibri"/>
              <a:buNone/>
            </a:pPr>
            <a:r>
              <a:rPr b="1" i="0" lang="en-US" sz="4800" u="none" cap="none" strike="noStrike">
                <a:solidFill>
                  <a:schemeClr val="accent3"/>
                </a:solidFill>
                <a:latin typeface="Calibri"/>
                <a:ea typeface="Calibri"/>
                <a:cs typeface="Calibri"/>
                <a:sym typeface="Calibri"/>
              </a:rPr>
              <a:t>Kubernetes</a:t>
            </a:r>
            <a:endParaRPr b="1" i="0" sz="4800" u="none" cap="none" strike="noStrike">
              <a:solidFill>
                <a:schemeClr val="accent3"/>
              </a:solidFill>
              <a:latin typeface="Calibri"/>
              <a:ea typeface="Calibri"/>
              <a:cs typeface="Calibri"/>
              <a:sym typeface="Calibri"/>
            </a:endParaRPr>
          </a:p>
        </p:txBody>
      </p:sp>
      <p:sp>
        <p:nvSpPr>
          <p:cNvPr id="293" name="Google Shape;293;p49"/>
          <p:cNvSpPr txBox="1"/>
          <p:nvPr>
            <p:ph idx="1" type="body"/>
          </p:nvPr>
        </p:nvSpPr>
        <p:spPr>
          <a:xfrm>
            <a:off x="457200" y="1354138"/>
            <a:ext cx="8686800" cy="47926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i="0" lang="en-US" sz="3200" u="none" cap="none" strike="noStrike">
                <a:solidFill>
                  <a:schemeClr val="dk1"/>
                </a:solidFill>
                <a:latin typeface="Calibri"/>
                <a:ea typeface="Calibri"/>
                <a:cs typeface="Calibri"/>
                <a:sym typeface="Calibri"/>
              </a:rPr>
              <a:t>Project was originally started by Google, and shortly after joined by Redhat</a:t>
            </a:r>
            <a:endParaRPr b="0" i="0" sz="3200" u="none" cap="none" strike="noStrike">
              <a:solidFill>
                <a:schemeClr val="dk1"/>
              </a:solidFill>
              <a:latin typeface="Calibri"/>
              <a:ea typeface="Calibri"/>
              <a:cs typeface="Calibri"/>
              <a:sym typeface="Calibri"/>
            </a:endParaRPr>
          </a:p>
          <a:p>
            <a:pPr indent="-171450" lvl="1" marL="17145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Based on 10+ years of experience of using containers</a:t>
            </a:r>
            <a:endParaRPr/>
          </a:p>
          <a:p>
            <a:pPr indent="-165100" lvl="2" marL="403225"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The most famous of which named “Borg”, Google</a:t>
            </a:r>
            <a:r>
              <a:rPr lang="en-US"/>
              <a:t>’</a:t>
            </a:r>
            <a:r>
              <a:rPr b="0" i="0" lang="en-US" sz="2400" u="none" cap="none" strike="noStrike">
                <a:solidFill>
                  <a:schemeClr val="dk1"/>
                </a:solidFill>
                <a:latin typeface="Calibri"/>
                <a:ea typeface="Calibri"/>
                <a:cs typeface="Calibri"/>
                <a:sym typeface="Calibri"/>
              </a:rPr>
              <a:t>s cluster manager “Borg” </a:t>
            </a:r>
            <a:endParaRPr/>
          </a:p>
          <a:p>
            <a:pPr indent="-171450" lvl="1" marL="17145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Declarative </a:t>
            </a:r>
            <a:endParaRPr b="0" i="0" sz="2800" u="none" cap="none" strike="noStrike">
              <a:solidFill>
                <a:schemeClr val="dk1"/>
              </a:solidFill>
              <a:latin typeface="Calibri"/>
              <a:ea typeface="Calibri"/>
              <a:cs typeface="Calibri"/>
              <a:sym typeface="Calibri"/>
            </a:endParaRPr>
          </a:p>
          <a:p>
            <a:pPr indent="-165100" lvl="2" marL="403225"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State desire (i.e. 5 pods)</a:t>
            </a:r>
            <a:endParaRPr/>
          </a:p>
          <a:p>
            <a:pPr indent="-165100" lvl="2" marL="403225"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System confirms to State (if currently 3 pods, system changes to 5. If unexpectedly goes to 4 pods, system restores to 5)</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50"/>
          <p:cNvSpPr txBox="1"/>
          <p:nvPr>
            <p:ph type="title"/>
          </p:nvPr>
        </p:nvSpPr>
        <p:spPr>
          <a:xfrm>
            <a:off x="381000" y="329011"/>
            <a:ext cx="8521700" cy="109458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Cloud Native Computing Foundation (CNCF)</a:t>
            </a:r>
            <a:endParaRPr b="1" i="0" sz="3600" u="none" cap="none" strike="noStrike">
              <a:solidFill>
                <a:schemeClr val="accent3"/>
              </a:solidFill>
              <a:latin typeface="Calibri"/>
              <a:ea typeface="Calibri"/>
              <a:cs typeface="Calibri"/>
              <a:sym typeface="Calibri"/>
            </a:endParaRPr>
          </a:p>
        </p:txBody>
      </p:sp>
      <p:sp>
        <p:nvSpPr>
          <p:cNvPr id="299" name="Google Shape;299;p50"/>
          <p:cNvSpPr txBox="1"/>
          <p:nvPr>
            <p:ph idx="1" type="body"/>
          </p:nvPr>
        </p:nvSpPr>
        <p:spPr>
          <a:xfrm>
            <a:off x="469900" y="1295401"/>
            <a:ext cx="8521700" cy="3657599"/>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2590"/>
              <a:buFont typeface="Noto Sans Symbols"/>
              <a:buNone/>
            </a:pPr>
            <a:r>
              <a:rPr b="1" i="0" lang="en-US" sz="2590" u="none" cap="none" strike="noStrike">
                <a:solidFill>
                  <a:schemeClr val="dk1"/>
                </a:solidFill>
                <a:latin typeface="Calibri"/>
                <a:ea typeface="Calibri"/>
                <a:cs typeface="Calibri"/>
                <a:sym typeface="Calibri"/>
              </a:rPr>
              <a:t>Mission of the Cloud Native Computing Foundation.</a:t>
            </a:r>
            <a:endParaRPr/>
          </a:p>
          <a:p>
            <a:pPr indent="-457200" lvl="0" marL="457200" marR="0" rtl="0" algn="l">
              <a:lnSpc>
                <a:spcPct val="80000"/>
              </a:lnSpc>
              <a:spcBef>
                <a:spcPts val="0"/>
              </a:spcBef>
              <a:spcAft>
                <a:spcPts val="0"/>
              </a:spcAft>
              <a:buClr>
                <a:schemeClr val="dk1"/>
              </a:buClr>
              <a:buSzPts val="2590"/>
              <a:buFont typeface="Noto Sans Symbols"/>
              <a:buChar char="▪"/>
            </a:pPr>
            <a:r>
              <a:rPr b="0" i="0" lang="en-US" sz="2590" u="none" cap="none" strike="noStrike">
                <a:solidFill>
                  <a:schemeClr val="dk1"/>
                </a:solidFill>
                <a:latin typeface="Calibri"/>
                <a:ea typeface="Calibri"/>
                <a:cs typeface="Calibri"/>
                <a:sym typeface="Calibri"/>
              </a:rPr>
              <a:t>“The Foundation’s mission is to create and drive the adoption of a new computing paradigm that is optimized for modern distributed systems environments capable of scaling to tens of thousands of self healing multi-tenant nodes.”</a:t>
            </a:r>
            <a:endParaRPr b="0" i="0" sz="259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2590"/>
              <a:buFont typeface="Noto Sans Symbols"/>
              <a:buNone/>
            </a:pPr>
            <a:r>
              <a:rPr b="1" i="0" lang="en-US" sz="2590" u="none" cap="none" strike="noStrike">
                <a:solidFill>
                  <a:schemeClr val="dk1"/>
                </a:solidFill>
                <a:latin typeface="Calibri"/>
                <a:ea typeface="Calibri"/>
                <a:cs typeface="Calibri"/>
                <a:sym typeface="Calibri"/>
              </a:rPr>
              <a:t>Formed in Nov 6, 2015 with Kubernetes as its first project</a:t>
            </a:r>
            <a:endParaRPr/>
          </a:p>
          <a:p>
            <a:pPr indent="-457200" lvl="0" marL="457200" marR="0" rtl="0" algn="l">
              <a:lnSpc>
                <a:spcPct val="80000"/>
              </a:lnSpc>
              <a:spcBef>
                <a:spcPts val="0"/>
              </a:spcBef>
              <a:spcAft>
                <a:spcPts val="0"/>
              </a:spcAft>
              <a:buClr>
                <a:schemeClr val="dk1"/>
              </a:buClr>
              <a:buSzPts val="2590"/>
              <a:buFont typeface="Noto Sans Symbols"/>
              <a:buChar char="▪"/>
            </a:pPr>
            <a:r>
              <a:rPr b="0" i="0" lang="en-US" sz="2590" u="none" cap="none" strike="noStrike">
                <a:solidFill>
                  <a:schemeClr val="dk1"/>
                </a:solidFill>
                <a:latin typeface="Calibri"/>
                <a:ea typeface="Calibri"/>
                <a:cs typeface="Calibri"/>
                <a:sym typeface="Calibri"/>
              </a:rPr>
              <a:t>The CNCF is building an ecosystem of complimentary projects including Prometheus, Fluentd, Linkerd, Rkt, and others</a:t>
            </a:r>
            <a:endParaRPr b="0" i="0" sz="259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2960"/>
              <a:buFont typeface="Noto Sans Symbols"/>
              <a:buNone/>
            </a:pPr>
            <a:r>
              <a:t/>
            </a:r>
            <a:endParaRPr b="1" i="0" sz="2960" u="none" cap="none" strike="noStrike">
              <a:solidFill>
                <a:schemeClr val="dk1"/>
              </a:solidFill>
              <a:latin typeface="Calibri"/>
              <a:ea typeface="Calibri"/>
              <a:cs typeface="Calibri"/>
              <a:sym typeface="Calibri"/>
            </a:endParaRPr>
          </a:p>
        </p:txBody>
      </p:sp>
      <p:pic>
        <p:nvPicPr>
          <p:cNvPr id="300" name="Google Shape;300;p50"/>
          <p:cNvPicPr preferRelativeResize="0"/>
          <p:nvPr/>
        </p:nvPicPr>
        <p:blipFill rotWithShape="1">
          <a:blip r:embed="rId3">
            <a:alphaModFix/>
          </a:blip>
          <a:srcRect b="0" l="0" r="0" t="0"/>
          <a:stretch/>
        </p:blipFill>
        <p:spPr>
          <a:xfrm>
            <a:off x="228600" y="4953000"/>
            <a:ext cx="4800600" cy="103464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51"/>
          <p:cNvSpPr txBox="1"/>
          <p:nvPr>
            <p:ph idx="1" type="body"/>
          </p:nvPr>
        </p:nvSpPr>
        <p:spPr>
          <a:xfrm>
            <a:off x="605790" y="1506540"/>
            <a:ext cx="8157210" cy="108426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 service that can be </a:t>
            </a:r>
            <a:r>
              <a:rPr b="0" i="0" lang="en-US" sz="3200" u="sng" cap="none" strike="noStrike">
                <a:solidFill>
                  <a:schemeClr val="dk1"/>
                </a:solidFill>
                <a:latin typeface="Calibri"/>
                <a:ea typeface="Calibri"/>
                <a:cs typeface="Calibri"/>
                <a:sym typeface="Calibri"/>
              </a:rPr>
              <a:t>independently</a:t>
            </a:r>
            <a:r>
              <a:rPr b="0" i="0" lang="en-US" sz="3200" u="none" cap="none" strike="noStrike">
                <a:solidFill>
                  <a:schemeClr val="dk1"/>
                </a:solidFill>
                <a:latin typeface="Calibri"/>
                <a:ea typeface="Calibri"/>
                <a:cs typeface="Calibri"/>
                <a:sym typeface="Calibri"/>
              </a:rPr>
              <a:t> deployed</a:t>
            </a:r>
            <a:endParaRPr/>
          </a:p>
        </p:txBody>
      </p:sp>
      <p:sp>
        <p:nvSpPr>
          <p:cNvPr id="306" name="Google Shape;306;p51"/>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What is a Microservice?</a:t>
            </a:r>
            <a:endParaRPr b="1" i="0" sz="3600" u="none" cap="none" strike="noStrike">
              <a:solidFill>
                <a:schemeClr val="accent3"/>
              </a:solidFill>
              <a:latin typeface="Calibri"/>
              <a:ea typeface="Calibri"/>
              <a:cs typeface="Calibri"/>
              <a:sym typeface="Calibri"/>
            </a:endParaRPr>
          </a:p>
        </p:txBody>
      </p:sp>
      <p:pic>
        <p:nvPicPr>
          <p:cNvPr id="307" name="Google Shape;307;p51"/>
          <p:cNvPicPr preferRelativeResize="0"/>
          <p:nvPr/>
        </p:nvPicPr>
        <p:blipFill rotWithShape="1">
          <a:blip r:embed="rId3">
            <a:alphaModFix/>
          </a:blip>
          <a:srcRect b="0" l="0" r="0" t="0"/>
          <a:stretch/>
        </p:blipFill>
        <p:spPr>
          <a:xfrm>
            <a:off x="1524000" y="2954339"/>
            <a:ext cx="6369311" cy="2971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2"/>
          <p:cNvSpPr txBox="1"/>
          <p:nvPr>
            <p:ph idx="1" type="body"/>
          </p:nvPr>
        </p:nvSpPr>
        <p:spPr>
          <a:xfrm>
            <a:off x="628650" y="1524000"/>
            <a:ext cx="5467350" cy="38100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 </a:t>
            </a:r>
            <a:r>
              <a:rPr b="1" i="0" lang="en-US" sz="3200" u="none" cap="none" strike="noStrike">
                <a:solidFill>
                  <a:schemeClr val="dk1"/>
                </a:solidFill>
                <a:latin typeface="Calibri"/>
                <a:ea typeface="Calibri"/>
                <a:cs typeface="Calibri"/>
                <a:sym typeface="Calibri"/>
              </a:rPr>
              <a:t>single programmer </a:t>
            </a:r>
            <a:r>
              <a:rPr b="0" i="0" lang="en-US" sz="3200" u="none" cap="none" strike="noStrike">
                <a:solidFill>
                  <a:schemeClr val="dk1"/>
                </a:solidFill>
                <a:latin typeface="Calibri"/>
                <a:ea typeface="Calibri"/>
                <a:cs typeface="Calibri"/>
                <a:sym typeface="Calibri"/>
              </a:rPr>
              <a:t>can design, implement, deploy and maintain a microservice – Fred George</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Software that </a:t>
            </a:r>
            <a:r>
              <a:rPr b="1" i="0" lang="en-US" sz="3200" u="none" cap="none" strike="noStrike">
                <a:solidFill>
                  <a:schemeClr val="dk1"/>
                </a:solidFill>
                <a:latin typeface="Calibri"/>
                <a:ea typeface="Calibri"/>
                <a:cs typeface="Calibri"/>
                <a:sym typeface="Calibri"/>
              </a:rPr>
              <a:t>fits in your head </a:t>
            </a:r>
            <a:r>
              <a:rPr b="0" i="0" lang="en-US" sz="3200" u="none" cap="none" strike="noStrike">
                <a:solidFill>
                  <a:schemeClr val="dk1"/>
                </a:solidFill>
                <a:latin typeface="Calibri"/>
                <a:ea typeface="Calibri"/>
                <a:cs typeface="Calibri"/>
                <a:sym typeface="Calibri"/>
              </a:rPr>
              <a:t>– Dan North</a:t>
            </a:r>
            <a:endParaRPr/>
          </a:p>
        </p:txBody>
      </p:sp>
      <p:sp>
        <p:nvSpPr>
          <p:cNvPr id="313" name="Google Shape;313;p52"/>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How big is a Microservice?</a:t>
            </a:r>
            <a:endParaRPr b="1" i="0" sz="3600" u="none" cap="none" strike="noStrike">
              <a:solidFill>
                <a:schemeClr val="accent3"/>
              </a:solidFill>
              <a:latin typeface="Calibri"/>
              <a:ea typeface="Calibri"/>
              <a:cs typeface="Calibri"/>
              <a:sym typeface="Calibri"/>
            </a:endParaRPr>
          </a:p>
        </p:txBody>
      </p:sp>
      <p:pic>
        <p:nvPicPr>
          <p:cNvPr id="314" name="Google Shape;314;p52"/>
          <p:cNvPicPr preferRelativeResize="0"/>
          <p:nvPr/>
        </p:nvPicPr>
        <p:blipFill rotWithShape="1">
          <a:blip r:embed="rId3">
            <a:alphaModFix/>
          </a:blip>
          <a:srcRect b="0" l="0" r="0" t="0"/>
          <a:stretch/>
        </p:blipFill>
        <p:spPr>
          <a:xfrm>
            <a:off x="5997687" y="1503528"/>
            <a:ext cx="3146313" cy="2362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53"/>
          <p:cNvSpPr txBox="1"/>
          <p:nvPr>
            <p:ph idx="1" type="body"/>
          </p:nvPr>
        </p:nvSpPr>
        <p:spPr>
          <a:xfrm>
            <a:off x="628650" y="1524000"/>
            <a:ext cx="8134350" cy="19812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 single logical </a:t>
            </a:r>
            <a:r>
              <a:rPr b="1" i="0" lang="en-US" sz="3200" u="none" cap="none" strike="noStrike">
                <a:solidFill>
                  <a:schemeClr val="dk1"/>
                </a:solidFill>
                <a:latin typeface="Calibri"/>
                <a:ea typeface="Calibri"/>
                <a:cs typeface="Calibri"/>
                <a:sym typeface="Calibri"/>
              </a:rPr>
              <a:t>database per service </a:t>
            </a:r>
            <a:r>
              <a:rPr b="0" i="0" lang="en-US" sz="3200" u="none" cap="none" strike="noStrike">
                <a:solidFill>
                  <a:schemeClr val="dk1"/>
                </a:solidFill>
                <a:latin typeface="Calibri"/>
                <a:ea typeface="Calibri"/>
                <a:cs typeface="Calibri"/>
                <a:sym typeface="Calibri"/>
              </a:rPr>
              <a:t>– Chris Richardson</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 microservice implements a single </a:t>
            </a:r>
            <a:r>
              <a:rPr b="1" i="0" lang="en-US" sz="3200" u="none" cap="none" strike="noStrike">
                <a:solidFill>
                  <a:schemeClr val="dk1"/>
                </a:solidFill>
                <a:latin typeface="Calibri"/>
                <a:ea typeface="Calibri"/>
                <a:cs typeface="Calibri"/>
                <a:sym typeface="Calibri"/>
              </a:rPr>
              <a:t>Bounded Context</a:t>
            </a:r>
            <a:r>
              <a:rPr b="0" i="0" lang="en-US" sz="3200" u="none" cap="none" strike="noStrike">
                <a:solidFill>
                  <a:schemeClr val="dk1"/>
                </a:solidFill>
                <a:latin typeface="Calibri"/>
                <a:ea typeface="Calibri"/>
                <a:cs typeface="Calibri"/>
                <a:sym typeface="Calibri"/>
              </a:rPr>
              <a:t> – Martin Fowler, Sam Newman</a:t>
            </a:r>
            <a:endParaRPr/>
          </a:p>
        </p:txBody>
      </p:sp>
      <p:sp>
        <p:nvSpPr>
          <p:cNvPr id="320" name="Google Shape;320;p53"/>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Where is the data for a Microservice?</a:t>
            </a:r>
            <a:endParaRPr b="1" i="0" sz="3600" u="none" cap="none" strike="noStrike">
              <a:solidFill>
                <a:schemeClr val="accent3"/>
              </a:solidFill>
              <a:latin typeface="Calibri"/>
              <a:ea typeface="Calibri"/>
              <a:cs typeface="Calibri"/>
              <a:sym typeface="Calibri"/>
            </a:endParaRPr>
          </a:p>
        </p:txBody>
      </p:sp>
      <p:pic>
        <p:nvPicPr>
          <p:cNvPr id="321" name="Google Shape;321;p53"/>
          <p:cNvPicPr preferRelativeResize="0"/>
          <p:nvPr/>
        </p:nvPicPr>
        <p:blipFill rotWithShape="1">
          <a:blip r:embed="rId3">
            <a:alphaModFix/>
          </a:blip>
          <a:srcRect b="0" l="0" r="0" t="0"/>
          <a:stretch/>
        </p:blipFill>
        <p:spPr>
          <a:xfrm>
            <a:off x="2667000" y="3657600"/>
            <a:ext cx="3886200" cy="240622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4"/>
          <p:cNvSpPr txBox="1"/>
          <p:nvPr>
            <p:ph idx="1" type="body"/>
          </p:nvPr>
        </p:nvSpPr>
        <p:spPr>
          <a:xfrm>
            <a:off x="628650" y="1524000"/>
            <a:ext cx="8134350" cy="2819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Addressable through a </a:t>
            </a:r>
            <a:r>
              <a:rPr b="1" i="0" lang="en-US" sz="3200" u="none" cap="none" strike="noStrike">
                <a:solidFill>
                  <a:schemeClr val="dk1"/>
                </a:solidFill>
                <a:latin typeface="Calibri"/>
                <a:ea typeface="Calibri"/>
                <a:cs typeface="Calibri"/>
                <a:sym typeface="Calibri"/>
              </a:rPr>
              <a:t>service discovery </a:t>
            </a:r>
            <a:r>
              <a:rPr b="0" i="0" lang="en-US" sz="3200" u="none" cap="none" strike="noStrike">
                <a:solidFill>
                  <a:schemeClr val="dk1"/>
                </a:solidFill>
                <a:latin typeface="Calibri"/>
                <a:ea typeface="Calibri"/>
                <a:cs typeface="Calibri"/>
                <a:sym typeface="Calibri"/>
              </a:rPr>
              <a:t>system – Chris Richardson</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Microservices </a:t>
            </a:r>
            <a:r>
              <a:rPr b="1" i="0" lang="en-US" sz="3200" u="none" cap="none" strike="noStrike">
                <a:solidFill>
                  <a:schemeClr val="dk1"/>
                </a:solidFill>
                <a:latin typeface="Calibri"/>
                <a:ea typeface="Calibri"/>
                <a:cs typeface="Calibri"/>
                <a:sym typeface="Calibri"/>
              </a:rPr>
              <a:t>built &amp; deployed independently. Stateless</a:t>
            </a:r>
            <a:r>
              <a:rPr b="0" i="0" lang="en-US" sz="3200" u="none" cap="none" strike="noStrike">
                <a:solidFill>
                  <a:schemeClr val="dk1"/>
                </a:solidFill>
                <a:latin typeface="Calibri"/>
                <a:ea typeface="Calibri"/>
                <a:cs typeface="Calibri"/>
                <a:sym typeface="Calibri"/>
              </a:rPr>
              <a:t>, with state as backing service s – 12Factor.net</a:t>
            </a:r>
            <a:endParaRPr/>
          </a:p>
        </p:txBody>
      </p:sp>
      <p:sp>
        <p:nvSpPr>
          <p:cNvPr id="327" name="Google Shape;327;p54"/>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How to maintain Microservices?</a:t>
            </a:r>
            <a:endParaRPr b="1" i="0" sz="3600" u="none" cap="none" strike="noStrike">
              <a:solidFill>
                <a:schemeClr val="accent3"/>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70C0"/>
              </a:buClr>
              <a:buSzPts val="3600"/>
              <a:buFont typeface="Calibri"/>
              <a:buNone/>
            </a:pPr>
            <a:r>
              <a:rPr b="1" i="0" lang="en-US" sz="3600" u="none" cap="none" strike="noStrike">
                <a:solidFill>
                  <a:srgbClr val="0070C0"/>
                </a:solidFill>
                <a:latin typeface="Calibri"/>
                <a:ea typeface="Calibri"/>
                <a:cs typeface="Calibri"/>
                <a:sym typeface="Calibri"/>
              </a:rPr>
              <a:t>Welcome!</a:t>
            </a:r>
            <a:endParaRPr b="1" i="0" sz="3600" u="none" cap="none" strike="noStrike">
              <a:solidFill>
                <a:schemeClr val="accent3"/>
              </a:solidFill>
              <a:latin typeface="Calibri"/>
              <a:ea typeface="Calibri"/>
              <a:cs typeface="Calibri"/>
              <a:sym typeface="Calibri"/>
            </a:endParaRPr>
          </a:p>
        </p:txBody>
      </p:sp>
      <p:grpSp>
        <p:nvGrpSpPr>
          <p:cNvPr id="188" name="Google Shape;188;p37"/>
          <p:cNvGrpSpPr/>
          <p:nvPr/>
        </p:nvGrpSpPr>
        <p:grpSpPr>
          <a:xfrm>
            <a:off x="2286000" y="1531538"/>
            <a:ext cx="4572000" cy="4048922"/>
            <a:chOff x="0" y="7538"/>
            <a:chExt cx="4572000" cy="4048922"/>
          </a:xfrm>
        </p:grpSpPr>
        <p:sp>
          <p:nvSpPr>
            <p:cNvPr id="189" name="Google Shape;189;p37"/>
            <p:cNvSpPr/>
            <p:nvPr/>
          </p:nvSpPr>
          <p:spPr>
            <a:xfrm>
              <a:off x="0" y="347019"/>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0" name="Google Shape;190;p37"/>
            <p:cNvSpPr/>
            <p:nvPr/>
          </p:nvSpPr>
          <p:spPr>
            <a:xfrm>
              <a:off x="228600" y="7538"/>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1" name="Google Shape;191;p37"/>
            <p:cNvSpPr txBox="1"/>
            <p:nvPr/>
          </p:nvSpPr>
          <p:spPr>
            <a:xfrm>
              <a:off x="261743" y="40682"/>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Logistics (breaks, facilities, lunch, etc.)</a:t>
              </a:r>
              <a:endParaRPr b="0" i="0" sz="1400" u="none" cap="none" strike="noStrike">
                <a:solidFill>
                  <a:srgbClr val="000000"/>
                </a:solidFill>
                <a:latin typeface="Arial"/>
                <a:ea typeface="Arial"/>
                <a:cs typeface="Arial"/>
                <a:sym typeface="Arial"/>
              </a:endParaRPr>
            </a:p>
          </p:txBody>
        </p:sp>
        <p:sp>
          <p:nvSpPr>
            <p:cNvPr id="192" name="Google Shape;192;p37"/>
            <p:cNvSpPr/>
            <p:nvPr/>
          </p:nvSpPr>
          <p:spPr>
            <a:xfrm>
              <a:off x="0" y="1390300"/>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3" name="Google Shape;193;p37"/>
            <p:cNvSpPr/>
            <p:nvPr/>
          </p:nvSpPr>
          <p:spPr>
            <a:xfrm>
              <a:off x="228600" y="105082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4" name="Google Shape;194;p37"/>
            <p:cNvSpPr txBox="1"/>
            <p:nvPr/>
          </p:nvSpPr>
          <p:spPr>
            <a:xfrm>
              <a:off x="261743" y="1083963"/>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Rules of Engagement</a:t>
              </a:r>
              <a:endParaRPr b="0" i="0" sz="1400" u="none" cap="none" strike="noStrike">
                <a:solidFill>
                  <a:srgbClr val="000000"/>
                </a:solidFill>
                <a:latin typeface="Arial"/>
                <a:ea typeface="Arial"/>
                <a:cs typeface="Arial"/>
                <a:sym typeface="Arial"/>
              </a:endParaRPr>
            </a:p>
          </p:txBody>
        </p:sp>
        <p:sp>
          <p:nvSpPr>
            <p:cNvPr id="195" name="Google Shape;195;p37"/>
            <p:cNvSpPr/>
            <p:nvPr/>
          </p:nvSpPr>
          <p:spPr>
            <a:xfrm>
              <a:off x="0" y="2433580"/>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6" name="Google Shape;196;p37"/>
            <p:cNvSpPr/>
            <p:nvPr/>
          </p:nvSpPr>
          <p:spPr>
            <a:xfrm>
              <a:off x="228600" y="209410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7" name="Google Shape;197;p37"/>
            <p:cNvSpPr txBox="1"/>
            <p:nvPr/>
          </p:nvSpPr>
          <p:spPr>
            <a:xfrm>
              <a:off x="261743" y="2127243"/>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Introductions</a:t>
              </a:r>
              <a:endParaRPr b="0" i="0" sz="1400" u="none" cap="none" strike="noStrike">
                <a:solidFill>
                  <a:srgbClr val="000000"/>
                </a:solidFill>
                <a:latin typeface="Arial"/>
                <a:ea typeface="Arial"/>
                <a:cs typeface="Arial"/>
                <a:sym typeface="Arial"/>
              </a:endParaRPr>
            </a:p>
          </p:txBody>
        </p:sp>
        <p:sp>
          <p:nvSpPr>
            <p:cNvPr id="198" name="Google Shape;198;p37"/>
            <p:cNvSpPr/>
            <p:nvPr/>
          </p:nvSpPr>
          <p:spPr>
            <a:xfrm>
              <a:off x="0" y="3476860"/>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9" name="Google Shape;199;p37"/>
            <p:cNvSpPr/>
            <p:nvPr/>
          </p:nvSpPr>
          <p:spPr>
            <a:xfrm>
              <a:off x="228600" y="313738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0" name="Google Shape;200;p37"/>
            <p:cNvSpPr txBox="1"/>
            <p:nvPr/>
          </p:nvSpPr>
          <p:spPr>
            <a:xfrm>
              <a:off x="261743" y="3170524"/>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Let’s Get Started!</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pic>
        <p:nvPicPr>
          <p:cNvPr id="332" name="Google Shape;332;p55"/>
          <p:cNvPicPr preferRelativeResize="0"/>
          <p:nvPr>
            <p:ph idx="1" type="body"/>
          </p:nvPr>
        </p:nvPicPr>
        <p:blipFill rotWithShape="1">
          <a:blip r:embed="rId3">
            <a:alphaModFix/>
          </a:blip>
          <a:srcRect b="0" l="0" r="0" t="0"/>
          <a:stretch/>
        </p:blipFill>
        <p:spPr>
          <a:xfrm>
            <a:off x="457200" y="3271041"/>
            <a:ext cx="3886200" cy="938218"/>
          </a:xfrm>
          <a:prstGeom prst="rect">
            <a:avLst/>
          </a:prstGeom>
          <a:noFill/>
          <a:ln>
            <a:noFill/>
          </a:ln>
        </p:spPr>
      </p:pic>
      <p:sp>
        <p:nvSpPr>
          <p:cNvPr id="333" name="Google Shape;333;p55"/>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How to architect Microservices?</a:t>
            </a:r>
            <a:endParaRPr b="1" i="0" sz="3600" u="none" cap="none" strike="noStrike">
              <a:solidFill>
                <a:schemeClr val="accent3"/>
              </a:solidFill>
              <a:latin typeface="Calibri"/>
              <a:ea typeface="Calibri"/>
              <a:cs typeface="Calibri"/>
              <a:sym typeface="Calibri"/>
            </a:endParaRPr>
          </a:p>
        </p:txBody>
      </p:sp>
      <p:sp>
        <p:nvSpPr>
          <p:cNvPr id="334" name="Google Shape;334;p55"/>
          <p:cNvSpPr txBox="1"/>
          <p:nvPr/>
        </p:nvSpPr>
        <p:spPr>
          <a:xfrm>
            <a:off x="533400" y="1524000"/>
            <a:ext cx="7156200" cy="175432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Typically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CRUD – Create, Read, Update and Delete api implementations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Range between RPC, Message and Stream processing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Evolve from a Monolith 1</a:t>
            </a:r>
            <a:r>
              <a:rPr b="0" baseline="30000" i="0" lang="en-US" sz="1800" u="none" cap="none" strike="noStrike">
                <a:solidFill>
                  <a:schemeClr val="dk1"/>
                </a:solidFill>
                <a:latin typeface="Arial"/>
                <a:ea typeface="Arial"/>
                <a:cs typeface="Arial"/>
                <a:sym typeface="Arial"/>
              </a:rPr>
              <a:t>st</a:t>
            </a:r>
            <a:r>
              <a:rPr b="0" i="0" lang="en-US" sz="1800" u="none" cap="none" strike="noStrike">
                <a:solidFill>
                  <a:schemeClr val="dk1"/>
                </a:solidFill>
                <a:latin typeface="Arial"/>
                <a:ea typeface="Arial"/>
                <a:cs typeface="Arial"/>
                <a:sym typeface="Arial"/>
              </a:rPr>
              <a:t> iteration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6"/>
          <p:cNvSpPr txBox="1"/>
          <p:nvPr>
            <p:ph idx="1" type="body"/>
          </p:nvPr>
        </p:nvSpPr>
        <p:spPr>
          <a:xfrm>
            <a:off x="457201" y="1354140"/>
            <a:ext cx="8610599" cy="4741860"/>
          </a:xfrm>
          <a:prstGeom prst="rect">
            <a:avLst/>
          </a:prstGeom>
          <a:noFill/>
          <a:ln>
            <a:noFill/>
          </a:ln>
        </p:spPr>
        <p:txBody>
          <a:bodyPr anchorCtr="0" anchor="t" bIns="45700" lIns="91425" spcFirstLastPara="1" rIns="91425" wrap="square" tIns="45700">
            <a:noAutofit/>
          </a:bodyPr>
          <a:lstStyle/>
          <a:p>
            <a:pPr indent="-440436" lvl="0" marL="457200" marR="0" rtl="0" algn="l">
              <a:lnSpc>
                <a:spcPct val="80000"/>
              </a:lnSpc>
              <a:spcBef>
                <a:spcPts val="0"/>
              </a:spcBef>
              <a:spcAft>
                <a:spcPts val="0"/>
              </a:spcAft>
              <a:buClr>
                <a:schemeClr val="accent3"/>
              </a:buClr>
              <a:buSzPts val="2400"/>
              <a:buFont typeface="Noto Sans Symbols"/>
              <a:buChar char="▪"/>
            </a:pPr>
            <a:r>
              <a:rPr b="1" i="0" lang="en-US" sz="2400" u="none" cap="none" strike="noStrike">
                <a:solidFill>
                  <a:schemeClr val="accent3"/>
                </a:solidFill>
                <a:latin typeface="Calibri"/>
                <a:ea typeface="Calibri"/>
                <a:cs typeface="Calibri"/>
                <a:sym typeface="Calibri"/>
              </a:rPr>
              <a:t>Simple</a:t>
            </a:r>
            <a:r>
              <a:rPr b="1" i="0" lang="en-US" sz="24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services that are focused on doing one thing well</a:t>
            </a:r>
            <a:endParaRPr sz="2400"/>
          </a:p>
          <a:p>
            <a:pPr indent="-440436" lvl="0" marL="457200" marR="0" rtl="0" algn="l">
              <a:lnSpc>
                <a:spcPct val="80000"/>
              </a:lnSpc>
              <a:spcBef>
                <a:spcPts val="592"/>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Each service can be built </a:t>
            </a:r>
            <a:r>
              <a:rPr b="1" i="0" lang="en-US" sz="2400" u="none" cap="none" strike="noStrike">
                <a:solidFill>
                  <a:schemeClr val="accent3"/>
                </a:solidFill>
                <a:latin typeface="Calibri"/>
                <a:ea typeface="Calibri"/>
                <a:cs typeface="Calibri"/>
                <a:sym typeface="Calibri"/>
              </a:rPr>
              <a:t>using</a:t>
            </a:r>
            <a:r>
              <a:rPr b="0" i="0" lang="en-US" sz="2400" u="none" cap="none" strike="noStrike">
                <a:solidFill>
                  <a:schemeClr val="dk1"/>
                </a:solidFill>
                <a:latin typeface="Calibri"/>
                <a:ea typeface="Calibri"/>
                <a:cs typeface="Calibri"/>
                <a:sym typeface="Calibri"/>
              </a:rPr>
              <a:t> the </a:t>
            </a:r>
            <a:r>
              <a:rPr b="1" i="0" lang="en-US" sz="2400" u="none" cap="none" strike="noStrike">
                <a:solidFill>
                  <a:schemeClr val="accent3"/>
                </a:solidFill>
                <a:latin typeface="Calibri"/>
                <a:ea typeface="Calibri"/>
                <a:cs typeface="Calibri"/>
                <a:sym typeface="Calibri"/>
              </a:rPr>
              <a:t>best</a:t>
            </a:r>
            <a:r>
              <a:rPr b="0" i="0" lang="en-US" sz="2400" u="none" cap="none" strike="noStrike">
                <a:solidFill>
                  <a:schemeClr val="dk1"/>
                </a:solidFill>
                <a:latin typeface="Calibri"/>
                <a:ea typeface="Calibri"/>
                <a:cs typeface="Calibri"/>
                <a:sym typeface="Calibri"/>
              </a:rPr>
              <a:t> tool for the job</a:t>
            </a:r>
            <a:endParaRPr sz="2400"/>
          </a:p>
          <a:p>
            <a:pPr indent="-440436" lvl="0" marL="457200" marR="0" rtl="0" algn="l">
              <a:lnSpc>
                <a:spcPct val="80000"/>
              </a:lnSpc>
              <a:spcBef>
                <a:spcPts val="592"/>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Systems built this way are inherently </a:t>
            </a:r>
            <a:r>
              <a:rPr b="1" i="0" lang="en-US" sz="2400" u="none" cap="none" strike="noStrike">
                <a:solidFill>
                  <a:schemeClr val="accent3"/>
                </a:solidFill>
                <a:latin typeface="Calibri"/>
                <a:ea typeface="Calibri"/>
                <a:cs typeface="Calibri"/>
                <a:sym typeface="Calibri"/>
              </a:rPr>
              <a:t>loosely coupled</a:t>
            </a:r>
            <a:endParaRPr sz="2400"/>
          </a:p>
          <a:p>
            <a:pPr indent="-440436" lvl="0" marL="457200" marR="0" rtl="0" algn="l">
              <a:lnSpc>
                <a:spcPct val="80000"/>
              </a:lnSpc>
              <a:spcBef>
                <a:spcPts val="592"/>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Teams can deliver and </a:t>
            </a:r>
            <a:r>
              <a:rPr b="1" i="0" lang="en-US" sz="2400" u="none" cap="none" strike="noStrike">
                <a:solidFill>
                  <a:schemeClr val="accent3"/>
                </a:solidFill>
                <a:latin typeface="Calibri"/>
                <a:ea typeface="Calibri"/>
                <a:cs typeface="Calibri"/>
                <a:sym typeface="Calibri"/>
              </a:rPr>
              <a:t>deploy independently</a:t>
            </a:r>
            <a:r>
              <a:rPr b="0" i="0" lang="en-US" sz="2400" u="none" cap="none" strike="noStrike">
                <a:solidFill>
                  <a:schemeClr val="dk1"/>
                </a:solidFill>
                <a:latin typeface="Calibri"/>
                <a:ea typeface="Calibri"/>
                <a:cs typeface="Calibri"/>
                <a:sym typeface="Calibri"/>
              </a:rPr>
              <a:t> from each other</a:t>
            </a:r>
            <a:endParaRPr sz="2400"/>
          </a:p>
          <a:p>
            <a:pPr indent="-440436" lvl="0" marL="457200" marR="0" rtl="0" algn="l">
              <a:lnSpc>
                <a:spcPct val="80000"/>
              </a:lnSpc>
              <a:spcBef>
                <a:spcPts val="592"/>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Enable </a:t>
            </a:r>
            <a:r>
              <a:rPr b="1" i="0" lang="en-US" sz="2400" u="none" cap="none" strike="noStrike">
                <a:solidFill>
                  <a:schemeClr val="accent3"/>
                </a:solidFill>
                <a:latin typeface="Calibri"/>
                <a:ea typeface="Calibri"/>
                <a:cs typeface="Calibri"/>
                <a:sym typeface="Calibri"/>
              </a:rPr>
              <a:t>continuous delivery</a:t>
            </a:r>
            <a:r>
              <a:rPr b="0" i="0" lang="en-US" sz="2400" u="none" cap="none" strike="noStrike">
                <a:solidFill>
                  <a:schemeClr val="dk1"/>
                </a:solidFill>
                <a:latin typeface="Calibri"/>
                <a:ea typeface="Calibri"/>
                <a:cs typeface="Calibri"/>
                <a:sym typeface="Calibri"/>
              </a:rPr>
              <a:t> but allowing frequent releases while the rest of the system continues to be stable</a:t>
            </a:r>
            <a:endParaRPr sz="2400"/>
          </a:p>
          <a:p>
            <a:pPr indent="-288036" lvl="0" marL="457200" marR="0" rtl="0" algn="l">
              <a:lnSpc>
                <a:spcPct val="80000"/>
              </a:lnSpc>
              <a:spcBef>
                <a:spcPts val="592"/>
              </a:spcBef>
              <a:spcAft>
                <a:spcPts val="0"/>
              </a:spcAft>
              <a:buClr>
                <a:schemeClr val="accent3"/>
              </a:buClr>
              <a:buSzPts val="2664"/>
              <a:buFont typeface="Noto Sans Symbols"/>
              <a:buNone/>
            </a:pPr>
            <a:r>
              <a:t/>
            </a:r>
            <a:endParaRPr b="0" i="0" sz="2960" u="none" cap="none" strike="noStrike">
              <a:solidFill>
                <a:schemeClr val="dk1"/>
              </a:solidFill>
              <a:latin typeface="Calibri"/>
              <a:ea typeface="Calibri"/>
              <a:cs typeface="Calibri"/>
              <a:sym typeface="Calibri"/>
            </a:endParaRPr>
          </a:p>
          <a:p>
            <a:pPr indent="-288036" lvl="0" marL="457200" marR="0" rtl="0" algn="l">
              <a:lnSpc>
                <a:spcPct val="80000"/>
              </a:lnSpc>
              <a:spcBef>
                <a:spcPts val="592"/>
              </a:spcBef>
              <a:spcAft>
                <a:spcPts val="0"/>
              </a:spcAft>
              <a:buClr>
                <a:schemeClr val="accent3"/>
              </a:buClr>
              <a:buSzPts val="2664"/>
              <a:buFont typeface="Noto Sans Symbols"/>
              <a:buNone/>
            </a:pPr>
            <a:r>
              <a:t/>
            </a:r>
            <a:endParaRPr b="1" i="0" sz="2960" u="none" cap="none" strike="noStrike">
              <a:solidFill>
                <a:schemeClr val="dk1"/>
              </a:solidFill>
              <a:latin typeface="Calibri"/>
              <a:ea typeface="Calibri"/>
              <a:cs typeface="Calibri"/>
              <a:sym typeface="Calibri"/>
            </a:endParaRPr>
          </a:p>
        </p:txBody>
      </p:sp>
      <p:sp>
        <p:nvSpPr>
          <p:cNvPr id="340" name="Google Shape;340;p56"/>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Microservice: advantages</a:t>
            </a:r>
            <a:endParaRPr b="1" i="0" sz="3600" u="none" cap="none" strike="noStrike">
              <a:solidFill>
                <a:schemeClr val="accent3"/>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7"/>
          <p:cNvSpPr txBox="1"/>
          <p:nvPr>
            <p:ph idx="1" type="body"/>
          </p:nvPr>
        </p:nvSpPr>
        <p:spPr>
          <a:xfrm>
            <a:off x="457201" y="1354140"/>
            <a:ext cx="3886201" cy="47720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Solve organizational problems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accent3"/>
                </a:solidFill>
                <a:latin typeface="Calibri"/>
                <a:ea typeface="Calibri"/>
                <a:cs typeface="Calibri"/>
                <a:sym typeface="Calibri"/>
              </a:rPr>
              <a:t>Teams blocked by or waiting on other teams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accent3"/>
                </a:solidFill>
                <a:latin typeface="Calibri"/>
                <a:ea typeface="Calibri"/>
                <a:cs typeface="Calibri"/>
                <a:sym typeface="Calibri"/>
              </a:rPr>
              <a:t>Communication overhead</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accent3"/>
                </a:solidFill>
                <a:latin typeface="Calibri"/>
                <a:ea typeface="Calibri"/>
                <a:cs typeface="Calibri"/>
                <a:sym typeface="Calibri"/>
              </a:rPr>
              <a:t>Slow velocity</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
        <p:nvSpPr>
          <p:cNvPr id="346" name="Google Shape;346;p57"/>
          <p:cNvSpPr txBox="1"/>
          <p:nvPr>
            <p:ph idx="2" type="body"/>
          </p:nvPr>
        </p:nvSpPr>
        <p:spPr>
          <a:xfrm>
            <a:off x="4800600" y="1354140"/>
            <a:ext cx="4059238" cy="4772025"/>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664"/>
              <a:buFont typeface="Noto Sans Symbols"/>
              <a:buNone/>
            </a:pPr>
            <a:r>
              <a:rPr b="1" i="0" lang="en-US" sz="2960" u="none" cap="none" strike="noStrike">
                <a:solidFill>
                  <a:schemeClr val="dk1"/>
                </a:solidFill>
                <a:latin typeface="Calibri"/>
                <a:ea typeface="Calibri"/>
                <a:cs typeface="Calibri"/>
                <a:sym typeface="Calibri"/>
              </a:rPr>
              <a:t>Cause Technical Problems</a:t>
            </a:r>
            <a:endParaRPr/>
          </a:p>
          <a:p>
            <a:pPr indent="-440436" lvl="0" marL="457200" marR="0" rtl="0" algn="l">
              <a:lnSpc>
                <a:spcPct val="70000"/>
              </a:lnSpc>
              <a:spcBef>
                <a:spcPts val="592"/>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Requires Devops, devs deploying and operating their services</a:t>
            </a:r>
            <a:endParaRPr sz="2400"/>
          </a:p>
          <a:p>
            <a:pPr indent="-440436" lvl="0" marL="457200" marR="0" rtl="0" algn="l">
              <a:lnSpc>
                <a:spcPct val="70000"/>
              </a:lnSpc>
              <a:spcBef>
                <a:spcPts val="592"/>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Need well defined business domains</a:t>
            </a:r>
            <a:endParaRPr sz="2400"/>
          </a:p>
          <a:p>
            <a:pPr indent="-440436" lvl="0" marL="457200" marR="0" rtl="0" algn="l">
              <a:lnSpc>
                <a:spcPct val="70000"/>
              </a:lnSpc>
              <a:spcBef>
                <a:spcPts val="592"/>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More distributed systems</a:t>
            </a:r>
            <a:endParaRPr sz="2400"/>
          </a:p>
          <a:p>
            <a:pPr indent="-440436" lvl="0" marL="457200" marR="0" rtl="0" algn="l">
              <a:lnSpc>
                <a:spcPct val="70000"/>
              </a:lnSpc>
              <a:spcBef>
                <a:spcPts val="592"/>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Need an orchestration layer</a:t>
            </a:r>
            <a:endParaRPr b="0" i="0" sz="2400" u="none" cap="none" strike="noStrike">
              <a:solidFill>
                <a:schemeClr val="dk1"/>
              </a:solidFill>
              <a:latin typeface="Calibri"/>
              <a:ea typeface="Calibri"/>
              <a:cs typeface="Calibri"/>
              <a:sym typeface="Calibri"/>
            </a:endParaRPr>
          </a:p>
        </p:txBody>
      </p:sp>
      <p:sp>
        <p:nvSpPr>
          <p:cNvPr id="347" name="Google Shape;347;p57"/>
          <p:cNvSpPr txBox="1"/>
          <p:nvPr>
            <p:ph type="title"/>
          </p:nvPr>
        </p:nvSpPr>
        <p:spPr>
          <a:xfrm>
            <a:off x="628651" y="28577"/>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Microservices</a:t>
            </a:r>
            <a:endParaRPr b="1" i="0" sz="3600" u="none" cap="none" strike="noStrike">
              <a:solidFill>
                <a:schemeClr val="accent3"/>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8"/>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The Art of Scaling</a:t>
            </a:r>
            <a:endParaRPr b="1" i="0" sz="3600" u="none" cap="none" strike="noStrike">
              <a:solidFill>
                <a:schemeClr val="accent3"/>
              </a:solidFill>
              <a:latin typeface="Calibri"/>
              <a:ea typeface="Calibri"/>
              <a:cs typeface="Calibri"/>
              <a:sym typeface="Calibri"/>
            </a:endParaRPr>
          </a:p>
        </p:txBody>
      </p:sp>
      <p:pic>
        <p:nvPicPr>
          <p:cNvPr id="353" name="Google Shape;353;p58"/>
          <p:cNvPicPr preferRelativeResize="0"/>
          <p:nvPr>
            <p:ph idx="1" type="body"/>
          </p:nvPr>
        </p:nvPicPr>
        <p:blipFill rotWithShape="1">
          <a:blip r:embed="rId3">
            <a:alphaModFix/>
          </a:blip>
          <a:srcRect b="0" l="0" r="0" t="0"/>
          <a:stretch/>
        </p:blipFill>
        <p:spPr>
          <a:xfrm>
            <a:off x="1470025" y="1219200"/>
            <a:ext cx="6203950" cy="46529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9"/>
          <p:cNvSpPr txBox="1"/>
          <p:nvPr>
            <p:ph type="title"/>
          </p:nvPr>
        </p:nvSpPr>
        <p:spPr>
          <a:xfrm>
            <a:off x="473034" y="182541"/>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Small Team Size	</a:t>
            </a:r>
            <a:endParaRPr b="1" i="0" sz="3600" u="none" cap="none" strike="noStrike">
              <a:solidFill>
                <a:schemeClr val="accent3"/>
              </a:solidFill>
              <a:latin typeface="Calibri"/>
              <a:ea typeface="Calibri"/>
              <a:cs typeface="Calibri"/>
              <a:sym typeface="Calibri"/>
            </a:endParaRPr>
          </a:p>
        </p:txBody>
      </p:sp>
      <p:sp>
        <p:nvSpPr>
          <p:cNvPr id="359" name="Google Shape;359;p59"/>
          <p:cNvSpPr txBox="1"/>
          <p:nvPr>
            <p:ph idx="1" type="body"/>
          </p:nvPr>
        </p:nvSpPr>
        <p:spPr>
          <a:xfrm>
            <a:off x="457200" y="1295400"/>
            <a:ext cx="6213586" cy="41910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Build platform with small teams of 6-8 engineer teams</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1" i="0" lang="en-US" sz="2400" u="sng" cap="none" strike="noStrike">
                <a:solidFill>
                  <a:schemeClr val="dk1"/>
                </a:solidFill>
                <a:latin typeface="Calibri"/>
                <a:ea typeface="Calibri"/>
                <a:cs typeface="Calibri"/>
                <a:sym typeface="Calibri"/>
              </a:rPr>
              <a:t>Self Sufficient</a:t>
            </a:r>
            <a:r>
              <a:rPr b="0" i="0" lang="en-US" sz="2400" u="none" cap="none" strike="noStrike">
                <a:solidFill>
                  <a:schemeClr val="dk1"/>
                </a:solidFill>
                <a:latin typeface="Calibri"/>
                <a:ea typeface="Calibri"/>
                <a:cs typeface="Calibri"/>
                <a:sym typeface="Calibri"/>
              </a:rPr>
              <a:t>: Each team completely owns one or more services and has everybody they need to develop functionality</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1" i="0" lang="en-US" sz="2400" u="sng" cap="none" strike="noStrike">
                <a:solidFill>
                  <a:schemeClr val="dk1"/>
                </a:solidFill>
                <a:latin typeface="Calibri"/>
                <a:ea typeface="Calibri"/>
                <a:cs typeface="Calibri"/>
                <a:sym typeface="Calibri"/>
              </a:rPr>
              <a:t>Automate Interfaces: </a:t>
            </a:r>
            <a:r>
              <a:rPr b="0" i="0" lang="en-US" sz="2400" u="none" cap="none" strike="noStrike">
                <a:solidFill>
                  <a:schemeClr val="dk1"/>
                </a:solidFill>
                <a:latin typeface="Calibri"/>
                <a:ea typeface="Calibri"/>
                <a:cs typeface="Calibri"/>
                <a:sym typeface="Calibri"/>
              </a:rPr>
              <a:t>Teams connect to each other through API’s. Teams don’t hire an army of program managers to manage dependencies. </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1" i="0" lang="en-US" sz="2400" u="sng" cap="none" strike="noStrike">
                <a:solidFill>
                  <a:schemeClr val="dk1"/>
                </a:solidFill>
                <a:latin typeface="Calibri"/>
                <a:ea typeface="Calibri"/>
                <a:cs typeface="Calibri"/>
                <a:sym typeface="Calibri"/>
              </a:rPr>
              <a:t>Decentralized</a:t>
            </a:r>
            <a:r>
              <a:rPr b="1" i="0" lang="en-US" sz="24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Teams plan, develop and deploy autonomously</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pic>
        <p:nvPicPr>
          <p:cNvPr descr="C:\Users\plamar\Desktop\team.PNG" id="360" name="Google Shape;360;p59"/>
          <p:cNvPicPr preferRelativeResize="0"/>
          <p:nvPr/>
        </p:nvPicPr>
        <p:blipFill rotWithShape="1">
          <a:blip r:embed="rId3">
            <a:alphaModFix/>
          </a:blip>
          <a:srcRect b="0" l="0" r="0" t="0"/>
          <a:stretch/>
        </p:blipFill>
        <p:spPr>
          <a:xfrm>
            <a:off x="7010400" y="4332919"/>
            <a:ext cx="1737681" cy="1295400"/>
          </a:xfrm>
          <a:prstGeom prst="rect">
            <a:avLst/>
          </a:prstGeom>
          <a:noFill/>
          <a:ln>
            <a:noFill/>
          </a:ln>
        </p:spPr>
      </p:pic>
      <p:pic>
        <p:nvPicPr>
          <p:cNvPr descr="C:\Users\plamar\Desktop\pngbase6492a99d97fe100a17.png" id="361" name="Google Shape;361;p59"/>
          <p:cNvPicPr preferRelativeResize="0"/>
          <p:nvPr/>
        </p:nvPicPr>
        <p:blipFill rotWithShape="1">
          <a:blip r:embed="rId4">
            <a:alphaModFix/>
          </a:blip>
          <a:srcRect b="0" l="0" r="0" t="0"/>
          <a:stretch/>
        </p:blipFill>
        <p:spPr>
          <a:xfrm>
            <a:off x="6708537" y="2790328"/>
            <a:ext cx="2164240" cy="1367835"/>
          </a:xfrm>
          <a:prstGeom prst="rect">
            <a:avLst/>
          </a:prstGeom>
          <a:noFill/>
          <a:ln>
            <a:noFill/>
          </a:ln>
        </p:spPr>
      </p:pic>
      <p:pic>
        <p:nvPicPr>
          <p:cNvPr descr="C:\Users\plamar\Desktop\Capture.PNG" id="362" name="Google Shape;362;p59"/>
          <p:cNvPicPr preferRelativeResize="0"/>
          <p:nvPr/>
        </p:nvPicPr>
        <p:blipFill rotWithShape="1">
          <a:blip r:embed="rId5">
            <a:alphaModFix/>
          </a:blip>
          <a:srcRect b="0" l="0" r="0" t="0"/>
          <a:stretch/>
        </p:blipFill>
        <p:spPr>
          <a:xfrm>
            <a:off x="7028213" y="1269663"/>
            <a:ext cx="1844564" cy="1337310"/>
          </a:xfrm>
          <a:prstGeom prst="rect">
            <a:avLst/>
          </a:prstGeom>
          <a:noFill/>
          <a:ln>
            <a:noFill/>
          </a:ln>
        </p:spPr>
      </p:pic>
      <p:sp>
        <p:nvSpPr>
          <p:cNvPr id="363" name="Google Shape;363;p59"/>
          <p:cNvSpPr txBox="1"/>
          <p:nvPr/>
        </p:nvSpPr>
        <p:spPr>
          <a:xfrm>
            <a:off x="1447800" y="5638800"/>
            <a:ext cx="6629400" cy="30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0" i="0" lang="en-US" sz="1200" u="none" cap="none" strike="noStrike">
                <a:solidFill>
                  <a:schemeClr val="accent1"/>
                </a:solidFill>
                <a:latin typeface="Calibri"/>
                <a:ea typeface="Calibri"/>
                <a:cs typeface="Calibri"/>
                <a:sym typeface="Calibri"/>
              </a:rPr>
              <a:t>Starting and Scaling DevOps in the Enterprise by Gary Gruver </a:t>
            </a:r>
            <a:r>
              <a:rPr b="0" i="0" lang="en-US" sz="1200" u="sng" cap="none" strike="noStrike">
                <a:solidFill>
                  <a:schemeClr val="hlink"/>
                </a:solidFill>
                <a:latin typeface="Calibri"/>
                <a:ea typeface="Calibri"/>
                <a:cs typeface="Calibri"/>
                <a:sym typeface="Calibri"/>
                <a:hlinkClick r:id="rId6"/>
              </a:rPr>
              <a:t>https://www.amazon.com/dp/B01M332BN2/ref=dp-kindle-redirect?_encoding=UTF8&amp;btkr=1</a:t>
            </a:r>
            <a:endParaRPr b="0" i="0" sz="1200" u="none" cap="none" strike="noStrike">
              <a:solidFill>
                <a:schemeClr val="accen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60"/>
          <p:cNvSpPr txBox="1"/>
          <p:nvPr>
            <p:ph type="title"/>
          </p:nvPr>
        </p:nvSpPr>
        <p:spPr>
          <a:xfrm>
            <a:off x="457200" y="0"/>
            <a:ext cx="828675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Why Small Team Size? Scaling the Organization</a:t>
            </a:r>
            <a:endParaRPr b="1" i="0" sz="3600" u="none" cap="none" strike="noStrike">
              <a:solidFill>
                <a:schemeClr val="accent3"/>
              </a:solidFill>
              <a:latin typeface="Calibri"/>
              <a:ea typeface="Calibri"/>
              <a:cs typeface="Calibri"/>
              <a:sym typeface="Calibri"/>
            </a:endParaRPr>
          </a:p>
        </p:txBody>
      </p:sp>
      <p:sp>
        <p:nvSpPr>
          <p:cNvPr id="369" name="Google Shape;369;p60"/>
          <p:cNvSpPr txBox="1"/>
          <p:nvPr>
            <p:ph idx="1" type="body"/>
          </p:nvPr>
        </p:nvSpPr>
        <p:spPr>
          <a:xfrm>
            <a:off x="455221" y="1486105"/>
            <a:ext cx="5943600" cy="190698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Autonomy</a:t>
            </a:r>
            <a:endParaRPr b="0" i="0" sz="2800" u="none" cap="none" strike="noStrike">
              <a:solidFill>
                <a:schemeClr val="dk1"/>
              </a:solidFill>
              <a:latin typeface="Calibri"/>
              <a:ea typeface="Calibri"/>
              <a:cs typeface="Calibri"/>
              <a:sym typeface="Calibri"/>
            </a:endParaRPr>
          </a:p>
          <a:p>
            <a:pPr indent="-342900" lvl="1" marL="514350" marR="0" rtl="0" algn="l">
              <a:lnSpc>
                <a:spcPct val="90000"/>
              </a:lnSpc>
              <a:spcBef>
                <a:spcPts val="36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Decentralizes power and creates autonomy which is critical to scaling the organization </a:t>
            </a:r>
            <a:endParaRPr/>
          </a:p>
          <a:p>
            <a:pPr indent="-342900" lvl="1" marL="514350" marR="0" rtl="0" algn="l">
              <a:lnSpc>
                <a:spcPct val="90000"/>
              </a:lnSpc>
              <a:spcBef>
                <a:spcPts val="36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Each team can focus on the business metric they are responsible for and act autonomously to maximize the metric</a:t>
            </a:r>
            <a:r>
              <a:rPr b="0" i="0" lang="en-US" sz="1600" u="none" cap="none" strike="noStrike">
                <a:solidFill>
                  <a:schemeClr val="dk1"/>
                </a:solidFill>
                <a:latin typeface="Calibri"/>
                <a:ea typeface="Calibri"/>
                <a:cs typeface="Calibri"/>
                <a:sym typeface="Calibri"/>
              </a:rPr>
              <a:t>.  </a:t>
            </a:r>
            <a:endParaRPr/>
          </a:p>
        </p:txBody>
      </p:sp>
      <p:sp>
        <p:nvSpPr>
          <p:cNvPr id="370" name="Google Shape;370;p60"/>
          <p:cNvSpPr txBox="1"/>
          <p:nvPr/>
        </p:nvSpPr>
        <p:spPr>
          <a:xfrm>
            <a:off x="1447800" y="5638800"/>
            <a:ext cx="5791200" cy="38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Science behind why two-pizza team works </a:t>
            </a:r>
            <a:r>
              <a:rPr b="0" i="0" lang="en-US" sz="1200" u="sng" cap="none" strike="noStrike">
                <a:solidFill>
                  <a:schemeClr val="hlink"/>
                </a:solidFill>
                <a:latin typeface="Calibri"/>
                <a:ea typeface="Calibri"/>
                <a:cs typeface="Calibri"/>
                <a:sym typeface="Calibri"/>
                <a:hlinkClick r:id="rId3"/>
              </a:rPr>
              <a:t>http://blog.idonethis.com/two-pizza-team/</a:t>
            </a:r>
            <a:r>
              <a:rPr b="0" i="0" lang="en-US" sz="1200" u="none" cap="none" strike="noStrike">
                <a:solidFill>
                  <a:schemeClr val="dk1"/>
                </a:solidFill>
                <a:latin typeface="Calibri"/>
                <a:ea typeface="Calibri"/>
                <a:cs typeface="Calibri"/>
                <a:sym typeface="Calibri"/>
              </a:rPr>
              <a:t> ITRevolution, Conways Law by Gene Kim </a:t>
            </a:r>
            <a:r>
              <a:rPr b="0" i="0" lang="en-US" sz="1200" u="sng" cap="none" strike="noStrike">
                <a:solidFill>
                  <a:schemeClr val="hlink"/>
                </a:solidFill>
                <a:latin typeface="Calibri"/>
                <a:ea typeface="Calibri"/>
                <a:cs typeface="Calibri"/>
                <a:sym typeface="Calibri"/>
                <a:hlinkClick r:id="rId4"/>
              </a:rPr>
              <a:t>http://itrevolution.com/conways-law/</a:t>
            </a:r>
            <a:endParaRPr b="0" i="0" sz="1400" u="none" cap="none" strike="noStrike">
              <a:solidFill>
                <a:srgbClr val="000000"/>
              </a:solidFill>
              <a:latin typeface="Arial"/>
              <a:ea typeface="Arial"/>
              <a:cs typeface="Arial"/>
              <a:sym typeface="Arial"/>
            </a:endParaRPr>
          </a:p>
        </p:txBody>
      </p:sp>
      <p:pic>
        <p:nvPicPr>
          <p:cNvPr descr="C:\Users\plamar\Desktop\team.PNG" id="371" name="Google Shape;371;p60"/>
          <p:cNvPicPr preferRelativeResize="0"/>
          <p:nvPr/>
        </p:nvPicPr>
        <p:blipFill rotWithShape="1">
          <a:blip r:embed="rId5">
            <a:alphaModFix/>
          </a:blip>
          <a:srcRect b="0" l="0" r="0" t="0"/>
          <a:stretch/>
        </p:blipFill>
        <p:spPr>
          <a:xfrm>
            <a:off x="6477000" y="1905000"/>
            <a:ext cx="2209800" cy="1647354"/>
          </a:xfrm>
          <a:prstGeom prst="rect">
            <a:avLst/>
          </a:prstGeom>
          <a:noFill/>
          <a:ln>
            <a:noFill/>
          </a:ln>
        </p:spPr>
      </p:pic>
      <p:pic>
        <p:nvPicPr>
          <p:cNvPr descr="C:\Users\plamar\Desktop\pngbase6492a99d97fe100a17.png" id="372" name="Google Shape;372;p60"/>
          <p:cNvPicPr preferRelativeResize="0"/>
          <p:nvPr/>
        </p:nvPicPr>
        <p:blipFill rotWithShape="1">
          <a:blip r:embed="rId6">
            <a:alphaModFix/>
          </a:blip>
          <a:srcRect b="0" l="0" r="0" t="0"/>
          <a:stretch/>
        </p:blipFill>
        <p:spPr>
          <a:xfrm>
            <a:off x="6560659" y="3886201"/>
            <a:ext cx="2164240" cy="1367835"/>
          </a:xfrm>
          <a:prstGeom prst="rect">
            <a:avLst/>
          </a:prstGeom>
          <a:noFill/>
          <a:ln>
            <a:noFill/>
          </a:ln>
        </p:spPr>
      </p:pic>
      <p:sp>
        <p:nvSpPr>
          <p:cNvPr id="373" name="Google Shape;373;p60"/>
          <p:cNvSpPr txBox="1"/>
          <p:nvPr/>
        </p:nvSpPr>
        <p:spPr>
          <a:xfrm>
            <a:off x="457200" y="3393089"/>
            <a:ext cx="6019800" cy="186094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Calibri"/>
                <a:ea typeface="Calibri"/>
                <a:cs typeface="Calibri"/>
                <a:sym typeface="Calibri"/>
              </a:rPr>
              <a:t>Amazon CTO Werner Vogels explained the advantages of this structure to Larry Dignan of </a:t>
            </a:r>
            <a:r>
              <a:rPr b="0" i="1" lang="en-US" sz="1400" u="none" cap="none" strike="noStrike">
                <a:solidFill>
                  <a:schemeClr val="dk1"/>
                </a:solidFill>
                <a:latin typeface="Calibri"/>
                <a:ea typeface="Calibri"/>
                <a:cs typeface="Calibri"/>
                <a:sym typeface="Calibri"/>
              </a:rPr>
              <a:t>Baseline </a:t>
            </a:r>
            <a:r>
              <a:rPr b="0" i="0" lang="en-US" sz="1400" u="none" cap="none" strike="noStrike">
                <a:solidFill>
                  <a:schemeClr val="dk1"/>
                </a:solidFill>
                <a:latin typeface="Calibri"/>
                <a:ea typeface="Calibri"/>
                <a:cs typeface="Calibri"/>
                <a:sym typeface="Calibri"/>
              </a:rPr>
              <a:t>in 2005. Dignan writes: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chemeClr val="dk1"/>
              </a:buClr>
              <a:buSzPts val="1800"/>
              <a:buFont typeface="Arial"/>
              <a:buNone/>
            </a:pPr>
            <a:r>
              <a:rPr b="0" i="1" lang="en-US" sz="1800" u="none" cap="none" strike="noStrike">
                <a:solidFill>
                  <a:schemeClr val="dk1"/>
                </a:solidFill>
                <a:latin typeface="Calibri"/>
                <a:ea typeface="Calibri"/>
                <a:cs typeface="Calibri"/>
                <a:sym typeface="Calibri"/>
              </a:rPr>
              <a:t>“</a:t>
            </a:r>
            <a:r>
              <a:rPr b="0" i="1" lang="en-US" sz="1400" u="none" cap="none" strike="noStrike">
                <a:solidFill>
                  <a:schemeClr val="dk1"/>
                </a:solidFill>
                <a:latin typeface="Calibri"/>
                <a:ea typeface="Calibri"/>
                <a:cs typeface="Calibri"/>
                <a:sym typeface="Calibri"/>
              </a:rPr>
              <a:t>Small teams are fast…and don’t get bogged down in so-called administrivia….Each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endParaRPr b="0" i="0" sz="1400" u="none" cap="none" strike="noStrike">
              <a:solidFill>
                <a:srgbClr val="000000"/>
              </a:solidFill>
              <a:latin typeface="Arial"/>
              <a:ea typeface="Arial"/>
              <a:cs typeface="Arial"/>
              <a:sym typeface="Arial"/>
            </a:endParaRPr>
          </a:p>
          <a:p>
            <a:pPr indent="0" lvl="0" marL="0" marR="0" rtl="0" algn="l">
              <a:lnSpc>
                <a:spcPct val="95000"/>
              </a:lnSpc>
              <a:spcBef>
                <a:spcPts val="3000"/>
              </a:spcBef>
              <a:spcAft>
                <a:spcPts val="0"/>
              </a:spcAft>
              <a:buClr>
                <a:schemeClr val="accent1"/>
              </a:buClr>
              <a:buSzPts val="1400"/>
              <a:buFont typeface="Arial"/>
              <a:buNone/>
            </a:pPr>
            <a:r>
              <a:t/>
            </a:r>
            <a:endParaRPr b="0" i="0" sz="1400" u="none" cap="none" strike="noStrike">
              <a:solidFill>
                <a:schemeClr val="accen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6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Why do Microservices?</a:t>
            </a:r>
            <a:endParaRPr/>
          </a:p>
        </p:txBody>
      </p:sp>
      <p:sp>
        <p:nvSpPr>
          <p:cNvPr id="379" name="Google Shape;379;p61"/>
          <p:cNvSpPr txBox="1"/>
          <p:nvPr>
            <p:ph idx="1" type="body"/>
          </p:nvPr>
        </p:nvSpPr>
        <p:spPr>
          <a:xfrm>
            <a:off x="457206" y="1524001"/>
            <a:ext cx="3685403" cy="411479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520"/>
              <a:buFont typeface="Noto Sans Symbols"/>
              <a:buNone/>
            </a:pPr>
            <a:r>
              <a:rPr b="0" i="0" lang="en-US" sz="2800" u="none" cap="none" strike="noStrike">
                <a:solidFill>
                  <a:schemeClr val="dk1"/>
                </a:solidFill>
                <a:latin typeface="Calibri"/>
                <a:ea typeface="Calibri"/>
                <a:cs typeface="Calibri"/>
                <a:sym typeface="Calibri"/>
              </a:rPr>
              <a:t>Reduce complexity, increase success</a:t>
            </a:r>
            <a:endParaRPr/>
          </a:p>
          <a:p>
            <a:pPr indent="-457200" lvl="0" marL="457200" marR="0" rtl="0" algn="l">
              <a:lnSpc>
                <a:spcPct val="90000"/>
              </a:lnSpc>
              <a:spcBef>
                <a:spcPts val="60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According to a Gartner survey of 150 participants in 2011, the failure of projects exceeding $1 million was found to be almost 50% higher than for projects with budgets below $350,000.</a:t>
            </a:r>
            <a:endParaRPr/>
          </a:p>
          <a:p>
            <a:pPr indent="-457200" lvl="0" marL="457200" marR="0" rtl="0" algn="l">
              <a:lnSpc>
                <a:spcPct val="90000"/>
              </a:lnSpc>
              <a:spcBef>
                <a:spcPts val="60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This result was reinforced by prior Gartner IT projects which found small IT projects to experience a one-third lower failure rate than large projects</a:t>
            </a:r>
            <a:endParaRPr/>
          </a:p>
        </p:txBody>
      </p:sp>
      <p:pic>
        <p:nvPicPr>
          <p:cNvPr id="380" name="Google Shape;380;p61"/>
          <p:cNvPicPr preferRelativeResize="0"/>
          <p:nvPr/>
        </p:nvPicPr>
        <p:blipFill rotWithShape="1">
          <a:blip r:embed="rId3">
            <a:alphaModFix/>
          </a:blip>
          <a:srcRect b="0" l="0" r="0" t="0"/>
          <a:stretch/>
        </p:blipFill>
        <p:spPr>
          <a:xfrm>
            <a:off x="4267200" y="2362200"/>
            <a:ext cx="4614863" cy="1794867"/>
          </a:xfrm>
          <a:prstGeom prst="rect">
            <a:avLst/>
          </a:prstGeom>
          <a:noFill/>
          <a:ln>
            <a:noFill/>
          </a:ln>
        </p:spPr>
      </p:pic>
      <p:sp>
        <p:nvSpPr>
          <p:cNvPr id="381" name="Google Shape;381;p61"/>
          <p:cNvSpPr txBox="1"/>
          <p:nvPr/>
        </p:nvSpPr>
        <p:spPr>
          <a:xfrm>
            <a:off x="457206" y="5832059"/>
            <a:ext cx="7302843" cy="2540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1"/>
              <a:buFont typeface="Arial"/>
              <a:buNone/>
            </a:pPr>
            <a:r>
              <a:rPr b="0" i="0" lang="en-US" sz="1051" u="sng" cap="none" strike="noStrike">
                <a:solidFill>
                  <a:schemeClr val="hlink"/>
                </a:solidFill>
                <a:latin typeface="Arial"/>
                <a:ea typeface="Arial"/>
                <a:cs typeface="Arial"/>
                <a:sym typeface="Arial"/>
                <a:hlinkClick r:id="rId4"/>
              </a:rPr>
              <a:t>https://thisiswhatgoodlookslike.com/2012/06/10/gartner-survey-shows-why-projects-fail/</a:t>
            </a:r>
            <a:endParaRPr b="0" i="0" sz="1051" u="none" cap="none"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2"/>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The Hairball(</a:t>
            </a:r>
            <a:r>
              <a:rPr b="1" i="1" lang="en-US" sz="3600" u="none" cap="none" strike="noStrike">
                <a:solidFill>
                  <a:schemeClr val="accent3"/>
                </a:solidFill>
                <a:latin typeface="Calibri"/>
                <a:ea typeface="Calibri"/>
                <a:cs typeface="Calibri"/>
                <a:sym typeface="Calibri"/>
              </a:rPr>
              <a:t>monolith</a:t>
            </a:r>
            <a:r>
              <a:rPr lang="en-US"/>
              <a:t>)</a:t>
            </a:r>
            <a:endParaRPr b="1" i="0" sz="3600" u="none" cap="none" strike="noStrike">
              <a:solidFill>
                <a:schemeClr val="accent3"/>
              </a:solidFill>
              <a:latin typeface="Calibri"/>
              <a:ea typeface="Calibri"/>
              <a:cs typeface="Calibri"/>
              <a:sym typeface="Calibri"/>
            </a:endParaRPr>
          </a:p>
        </p:txBody>
      </p:sp>
      <p:pic>
        <p:nvPicPr>
          <p:cNvPr id="388" name="Google Shape;388;p62"/>
          <p:cNvPicPr preferRelativeResize="0"/>
          <p:nvPr/>
        </p:nvPicPr>
        <p:blipFill rotWithShape="1">
          <a:blip r:embed="rId3">
            <a:alphaModFix/>
          </a:blip>
          <a:srcRect b="0" l="0" r="0" t="0"/>
          <a:stretch/>
        </p:blipFill>
        <p:spPr>
          <a:xfrm>
            <a:off x="127000" y="1676401"/>
            <a:ext cx="8890000" cy="34956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63"/>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Because Conway’s Law</a:t>
            </a:r>
            <a:endParaRPr b="1" i="0" sz="3600" u="none" cap="none" strike="noStrike">
              <a:solidFill>
                <a:schemeClr val="accent3"/>
              </a:solidFill>
              <a:latin typeface="Calibri"/>
              <a:ea typeface="Calibri"/>
              <a:cs typeface="Calibri"/>
              <a:sym typeface="Calibri"/>
            </a:endParaRPr>
          </a:p>
        </p:txBody>
      </p:sp>
      <p:sp>
        <p:nvSpPr>
          <p:cNvPr id="394" name="Google Shape;394;p63"/>
          <p:cNvSpPr txBox="1"/>
          <p:nvPr/>
        </p:nvSpPr>
        <p:spPr>
          <a:xfrm>
            <a:off x="762000" y="1544629"/>
            <a:ext cx="7467600" cy="114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400"/>
              <a:buFont typeface="Arial"/>
              <a:buNone/>
            </a:pPr>
            <a:r>
              <a:rPr b="0" i="1" lang="en-US" sz="2400" u="none" cap="none" strike="noStrike">
                <a:solidFill>
                  <a:srgbClr val="E87722"/>
                </a:solidFill>
                <a:latin typeface="Calibri"/>
                <a:ea typeface="Calibri"/>
                <a:cs typeface="Calibri"/>
                <a:sym typeface="Calibri"/>
              </a:rPr>
              <a:t>“Organizations which design systems … are constrained to produce designs which are copies of the communication structures of these organizations.”</a:t>
            </a:r>
            <a:br>
              <a:rPr b="0" i="1" lang="en-US" sz="2400" u="none" cap="none" strike="noStrike">
                <a:solidFill>
                  <a:srgbClr val="E87722"/>
                </a:solidFill>
                <a:latin typeface="Calibri"/>
                <a:ea typeface="Calibri"/>
                <a:cs typeface="Calibri"/>
                <a:sym typeface="Calibri"/>
              </a:rPr>
            </a:br>
            <a:r>
              <a:rPr b="0" i="0" lang="en-US" sz="1200" u="none" cap="none" strike="noStrike">
                <a:solidFill>
                  <a:schemeClr val="accent4"/>
                </a:solidFill>
                <a:latin typeface="Calibri"/>
                <a:ea typeface="Calibri"/>
                <a:cs typeface="Calibri"/>
                <a:sym typeface="Calibri"/>
              </a:rPr>
              <a:t> –Melvin Conway </a:t>
            </a:r>
            <a:endParaRPr b="0" i="1" sz="1200" u="none" cap="none" strike="noStrike">
              <a:solidFill>
                <a:schemeClr val="accent4"/>
              </a:solidFill>
              <a:latin typeface="Calibri"/>
              <a:ea typeface="Calibri"/>
              <a:cs typeface="Calibri"/>
              <a:sym typeface="Calibri"/>
            </a:endParaRPr>
          </a:p>
        </p:txBody>
      </p:sp>
      <p:pic>
        <p:nvPicPr>
          <p:cNvPr descr="spike_for_PPT.png" id="395" name="Google Shape;395;p63"/>
          <p:cNvPicPr preferRelativeResize="0"/>
          <p:nvPr/>
        </p:nvPicPr>
        <p:blipFill rotWithShape="1">
          <a:blip r:embed="rId3">
            <a:alphaModFix amt="30000"/>
          </a:blip>
          <a:srcRect b="0" l="0" r="0" t="0"/>
          <a:stretch/>
        </p:blipFill>
        <p:spPr>
          <a:xfrm rot="10800000">
            <a:off x="2084470" y="838201"/>
            <a:ext cx="4975062" cy="674681"/>
          </a:xfrm>
          <a:prstGeom prst="rect">
            <a:avLst/>
          </a:prstGeom>
          <a:noFill/>
          <a:ln>
            <a:noFill/>
          </a:ln>
        </p:spPr>
      </p:pic>
      <p:pic>
        <p:nvPicPr>
          <p:cNvPr descr="spike_for_PPT.png" id="396" name="Google Shape;396;p63"/>
          <p:cNvPicPr preferRelativeResize="0"/>
          <p:nvPr/>
        </p:nvPicPr>
        <p:blipFill rotWithShape="1">
          <a:blip r:embed="rId3">
            <a:alphaModFix amt="30000"/>
          </a:blip>
          <a:srcRect b="0" l="0" r="0" t="0"/>
          <a:stretch/>
        </p:blipFill>
        <p:spPr>
          <a:xfrm>
            <a:off x="2084470" y="2754470"/>
            <a:ext cx="4975062" cy="674681"/>
          </a:xfrm>
          <a:prstGeom prst="rect">
            <a:avLst/>
          </a:prstGeom>
          <a:noFill/>
          <a:ln>
            <a:noFill/>
          </a:ln>
        </p:spPr>
      </p:pic>
      <p:pic>
        <p:nvPicPr>
          <p:cNvPr id="397" name="Google Shape;397;p63"/>
          <p:cNvPicPr preferRelativeResize="0"/>
          <p:nvPr/>
        </p:nvPicPr>
        <p:blipFill rotWithShape="1">
          <a:blip r:embed="rId4">
            <a:alphaModFix/>
          </a:blip>
          <a:srcRect b="0" l="0" r="0" t="0"/>
          <a:stretch/>
        </p:blipFill>
        <p:spPr>
          <a:xfrm>
            <a:off x="5416550" y="3471283"/>
            <a:ext cx="3098800" cy="2562044"/>
          </a:xfrm>
          <a:prstGeom prst="rect">
            <a:avLst/>
          </a:prstGeom>
          <a:noFill/>
          <a:ln>
            <a:noFill/>
          </a:ln>
        </p:spPr>
      </p:pic>
      <p:pic>
        <p:nvPicPr>
          <p:cNvPr id="398" name="Google Shape;398;p63"/>
          <p:cNvPicPr preferRelativeResize="0"/>
          <p:nvPr/>
        </p:nvPicPr>
        <p:blipFill rotWithShape="1">
          <a:blip r:embed="rId5">
            <a:alphaModFix/>
          </a:blip>
          <a:srcRect b="0" l="0" r="0" t="0"/>
          <a:stretch/>
        </p:blipFill>
        <p:spPr>
          <a:xfrm>
            <a:off x="163977" y="3634249"/>
            <a:ext cx="4173280" cy="2399078"/>
          </a:xfrm>
          <a:prstGeom prst="rect">
            <a:avLst/>
          </a:prstGeom>
          <a:noFill/>
          <a:ln>
            <a:noFill/>
          </a:ln>
        </p:spPr>
      </p:pic>
      <p:sp>
        <p:nvSpPr>
          <p:cNvPr id="399" name="Google Shape;399;p63"/>
          <p:cNvSpPr txBox="1"/>
          <p:nvPr/>
        </p:nvSpPr>
        <p:spPr>
          <a:xfrm>
            <a:off x="1374317" y="3287725"/>
            <a:ext cx="17526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Do This</a:t>
            </a:r>
            <a:endParaRPr b="0" i="0" sz="1800" u="none" cap="none" strike="noStrike">
              <a:solidFill>
                <a:schemeClr val="dk1"/>
              </a:solidFill>
              <a:latin typeface="Arial"/>
              <a:ea typeface="Arial"/>
              <a:cs typeface="Arial"/>
              <a:sym typeface="Arial"/>
            </a:endParaRPr>
          </a:p>
        </p:txBody>
      </p:sp>
      <p:sp>
        <p:nvSpPr>
          <p:cNvPr id="400" name="Google Shape;400;p63"/>
          <p:cNvSpPr txBox="1"/>
          <p:nvPr/>
        </p:nvSpPr>
        <p:spPr>
          <a:xfrm>
            <a:off x="6300034" y="3165421"/>
            <a:ext cx="17526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Not that</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4"/>
          <p:cNvSpPr txBox="1"/>
          <p:nvPr>
            <p:ph type="title"/>
          </p:nvPr>
        </p:nvSpPr>
        <p:spPr>
          <a:xfrm>
            <a:off x="461388" y="1066800"/>
            <a:ext cx="8396863" cy="465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509"/>
              <a:buFont typeface="Calibri"/>
              <a:buNone/>
            </a:pPr>
            <a:r>
              <a:rPr b="1" i="0" lang="en-US" sz="3509" u="none" cap="none" strike="noStrike">
                <a:solidFill>
                  <a:schemeClr val="accent3"/>
                </a:solidFill>
                <a:latin typeface="Calibri"/>
                <a:ea typeface="Calibri"/>
                <a:cs typeface="Calibri"/>
                <a:sym typeface="Calibri"/>
              </a:rPr>
              <a:t>Microservice building blocks</a:t>
            </a:r>
            <a:endParaRPr b="1" i="0" sz="3509" u="none" cap="none" strike="noStrike">
              <a:solidFill>
                <a:schemeClr val="accent3"/>
              </a:solidFill>
              <a:latin typeface="Calibri"/>
              <a:ea typeface="Calibri"/>
              <a:cs typeface="Calibri"/>
              <a:sym typeface="Calibri"/>
            </a:endParaRPr>
          </a:p>
        </p:txBody>
      </p:sp>
      <p:sp>
        <p:nvSpPr>
          <p:cNvPr id="406" name="Google Shape;406;p64"/>
          <p:cNvSpPr txBox="1"/>
          <p:nvPr/>
        </p:nvSpPr>
        <p:spPr>
          <a:xfrm>
            <a:off x="0" y="1826467"/>
            <a:ext cx="8801828" cy="309539"/>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3000"/>
              <a:buFont typeface="Calibri"/>
              <a:buNone/>
            </a:pPr>
            <a:r>
              <a:t/>
            </a:r>
            <a:endParaRPr b="0" i="0" sz="3000" u="none" cap="none" strike="noStrike">
              <a:solidFill>
                <a:srgbClr val="7F7F7F"/>
              </a:solidFill>
              <a:latin typeface="Calibri"/>
              <a:ea typeface="Calibri"/>
              <a:cs typeface="Calibri"/>
              <a:sym typeface="Calibri"/>
            </a:endParaRPr>
          </a:p>
        </p:txBody>
      </p:sp>
      <p:pic>
        <p:nvPicPr>
          <p:cNvPr id="407" name="Google Shape;407;p64"/>
          <p:cNvPicPr preferRelativeResize="0"/>
          <p:nvPr/>
        </p:nvPicPr>
        <p:blipFill rotWithShape="1">
          <a:blip r:embed="rId3">
            <a:alphaModFix/>
          </a:blip>
          <a:srcRect b="18940" l="0" r="0" t="10918"/>
          <a:stretch/>
        </p:blipFill>
        <p:spPr>
          <a:xfrm>
            <a:off x="2438400" y="2205619"/>
            <a:ext cx="4343400" cy="1669670"/>
          </a:xfrm>
          <a:prstGeom prst="rect">
            <a:avLst/>
          </a:prstGeom>
          <a:noFill/>
          <a:ln>
            <a:noFill/>
          </a:ln>
        </p:spPr>
      </p:pic>
      <p:sp>
        <p:nvSpPr>
          <p:cNvPr id="408" name="Google Shape;408;p64"/>
          <p:cNvSpPr txBox="1"/>
          <p:nvPr/>
        </p:nvSpPr>
        <p:spPr>
          <a:xfrm>
            <a:off x="463168" y="4114801"/>
            <a:ext cx="8338661"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APIs provide the flexibility for businesses to grow by adopting new business models and enable accelerated development of new applications.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It is like picking different LEGO blocks to build a toy house.</a:t>
            </a:r>
            <a:endParaRPr b="0" i="0" sz="18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8"/>
          <p:cNvSpPr txBox="1"/>
          <p:nvPr/>
        </p:nvSpPr>
        <p:spPr>
          <a:xfrm>
            <a:off x="3948205" y="1904999"/>
            <a:ext cx="4052793" cy="12954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Calibri"/>
              <a:buNone/>
            </a:pPr>
            <a:r>
              <a:rPr b="1" i="0" lang="en-US" sz="2800" u="none" cap="none" strike="noStrike">
                <a:solidFill>
                  <a:schemeClr val="dk1"/>
                </a:solidFill>
                <a:latin typeface="Calibri"/>
                <a:ea typeface="Calibri"/>
                <a:cs typeface="Calibri"/>
                <a:sym typeface="Calibri"/>
              </a:rPr>
              <a:t>Who is your instructor?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480"/>
              </a:spcBef>
              <a:spcAft>
                <a:spcPts val="0"/>
              </a:spcAft>
              <a:buClr>
                <a:schemeClr val="dk1"/>
              </a:buClr>
              <a:buSzPts val="600"/>
              <a:buFont typeface="Calibri"/>
              <a:buNone/>
            </a:pPr>
            <a:r>
              <a:rPr b="1" i="1" lang="en-US" sz="2400" u="none" cap="none" strike="noStrike">
                <a:solidFill>
                  <a:schemeClr val="dk1"/>
                </a:solidFill>
                <a:latin typeface="Calibri"/>
                <a:ea typeface="Calibri"/>
                <a:cs typeface="Calibri"/>
                <a:sym typeface="Calibri"/>
              </a:rPr>
              <a:t>A little about me…</a:t>
            </a:r>
            <a:endParaRPr b="0" i="0" sz="1400" u="none" cap="none" strike="noStrike">
              <a:solidFill>
                <a:srgbClr val="000000"/>
              </a:solidFill>
              <a:latin typeface="Arial"/>
              <a:ea typeface="Arial"/>
              <a:cs typeface="Arial"/>
              <a:sym typeface="Arial"/>
            </a:endParaRPr>
          </a:p>
        </p:txBody>
      </p:sp>
      <p:pic>
        <p:nvPicPr>
          <p:cNvPr descr="http://decarbonisesa.files.wordpress.com/2011/07/who-are-we.jpg" id="206" name="Google Shape;206;p38"/>
          <p:cNvPicPr preferRelativeResize="0"/>
          <p:nvPr/>
        </p:nvPicPr>
        <p:blipFill rotWithShape="1">
          <a:blip r:embed="rId3">
            <a:alphaModFix/>
          </a:blip>
          <a:srcRect b="0" l="0" r="0" t="0"/>
          <a:stretch/>
        </p:blipFill>
        <p:spPr>
          <a:xfrm>
            <a:off x="2147793" y="1676400"/>
            <a:ext cx="1419411" cy="1447800"/>
          </a:xfrm>
          <a:prstGeom prst="rect">
            <a:avLst/>
          </a:prstGeom>
          <a:noFill/>
          <a:ln>
            <a:noFill/>
          </a:ln>
          <a:effectLst>
            <a:outerShdw blurRad="292100" rotWithShape="0" algn="tl" dir="2700000" dist="139700">
              <a:srgbClr val="333333">
                <a:alpha val="63921"/>
              </a:srgbClr>
            </a:outerShdw>
          </a:effectLst>
        </p:spPr>
      </p:pic>
      <p:cxnSp>
        <p:nvCxnSpPr>
          <p:cNvPr id="207" name="Google Shape;207;p38"/>
          <p:cNvCxnSpPr/>
          <p:nvPr/>
        </p:nvCxnSpPr>
        <p:spPr>
          <a:xfrm>
            <a:off x="457200" y="3505200"/>
            <a:ext cx="8077199"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5"/>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Clean Architecture</a:t>
            </a:r>
            <a:endParaRPr b="1" i="0" sz="3600" u="none" cap="none" strike="noStrike">
              <a:solidFill>
                <a:schemeClr val="accent3"/>
              </a:solidFill>
              <a:latin typeface="Calibri"/>
              <a:ea typeface="Calibri"/>
              <a:cs typeface="Calibri"/>
              <a:sym typeface="Calibri"/>
            </a:endParaRPr>
          </a:p>
        </p:txBody>
      </p:sp>
      <p:sp>
        <p:nvSpPr>
          <p:cNvPr id="415" name="Google Shape;415;p65"/>
          <p:cNvSpPr txBox="1"/>
          <p:nvPr>
            <p:ph idx="1" type="body"/>
          </p:nvPr>
        </p:nvSpPr>
        <p:spPr>
          <a:xfrm>
            <a:off x="4191000" y="1524000"/>
            <a:ext cx="4324350" cy="46529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i="0" lang="en-US" sz="3200" u="none" cap="none" strike="noStrike">
                <a:solidFill>
                  <a:schemeClr val="dk1"/>
                </a:solidFill>
                <a:latin typeface="Calibri"/>
                <a:ea typeface="Calibri"/>
                <a:cs typeface="Calibri"/>
                <a:sym typeface="Calibri"/>
              </a:rPr>
              <a:t>The central rule of The Clean Architecture is the Dependency Rule, which says:</a:t>
            </a:r>
            <a:endParaRPr/>
          </a:p>
          <a:p>
            <a:pPr indent="0" lvl="0" marL="0" marR="0" rtl="0" algn="l">
              <a:lnSpc>
                <a:spcPct val="90000"/>
              </a:lnSpc>
              <a:spcBef>
                <a:spcPts val="640"/>
              </a:spcBef>
              <a:spcAft>
                <a:spcPts val="0"/>
              </a:spcAft>
              <a:buClr>
                <a:schemeClr val="accent3"/>
              </a:buClr>
              <a:buSzPts val="2880"/>
              <a:buFont typeface="Noto Sans Symbols"/>
              <a:buNone/>
            </a:pPr>
            <a:r>
              <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Source code dependencies can only point inwards</a:t>
            </a:r>
            <a:endParaRPr/>
          </a:p>
          <a:p>
            <a:pPr indent="0" lvl="0" marL="0" marR="0" rtl="0" algn="l">
              <a:lnSpc>
                <a:spcPct val="90000"/>
              </a:lnSpc>
              <a:spcBef>
                <a:spcPts val="64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(Dependency Injection)</a:t>
            </a:r>
            <a:endParaRPr b="1" i="0" sz="3200" u="none" cap="none" strike="noStrike">
              <a:solidFill>
                <a:schemeClr val="dk1"/>
              </a:solidFill>
              <a:latin typeface="Calibri"/>
              <a:ea typeface="Calibri"/>
              <a:cs typeface="Calibri"/>
              <a:sym typeface="Calibri"/>
            </a:endParaRPr>
          </a:p>
        </p:txBody>
      </p:sp>
      <p:pic>
        <p:nvPicPr>
          <p:cNvPr id="416" name="Google Shape;416;p65"/>
          <p:cNvPicPr preferRelativeResize="0"/>
          <p:nvPr/>
        </p:nvPicPr>
        <p:blipFill rotWithShape="1">
          <a:blip r:embed="rId3">
            <a:alphaModFix/>
          </a:blip>
          <a:srcRect b="0" l="0" r="0" t="0"/>
          <a:stretch/>
        </p:blipFill>
        <p:spPr>
          <a:xfrm>
            <a:off x="381000" y="1981200"/>
            <a:ext cx="3581400" cy="31046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6"/>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Observability Metrics</a:t>
            </a:r>
            <a:endParaRPr b="1" i="0" sz="3600" u="none" cap="none" strike="noStrike">
              <a:solidFill>
                <a:schemeClr val="accent3"/>
              </a:solidFill>
              <a:latin typeface="Calibri"/>
              <a:ea typeface="Calibri"/>
              <a:cs typeface="Calibri"/>
              <a:sym typeface="Calibri"/>
            </a:endParaRPr>
          </a:p>
        </p:txBody>
      </p:sp>
      <p:sp>
        <p:nvSpPr>
          <p:cNvPr id="422" name="Google Shape;422;p66"/>
          <p:cNvSpPr txBox="1"/>
          <p:nvPr>
            <p:ph idx="1" type="body"/>
          </p:nvPr>
        </p:nvSpPr>
        <p:spPr>
          <a:xfrm>
            <a:off x="628650" y="1524000"/>
            <a:ext cx="821055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160"/>
              <a:buFont typeface="Noto Sans Symbols"/>
              <a:buChar char="▪"/>
            </a:pPr>
            <a:r>
              <a:rPr b="1" i="0" lang="en-US" sz="2400" u="none" cap="none" strike="noStrike">
                <a:solidFill>
                  <a:schemeClr val="dk1"/>
                </a:solidFill>
                <a:latin typeface="Calibri"/>
                <a:ea typeface="Calibri"/>
                <a:cs typeface="Calibri"/>
                <a:sym typeface="Calibri"/>
              </a:rPr>
              <a:t>USE</a:t>
            </a:r>
            <a:r>
              <a:rPr b="0" i="0" lang="en-US" sz="2400" u="none" cap="none" strike="noStrike">
                <a:solidFill>
                  <a:schemeClr val="dk1"/>
                </a:solidFill>
                <a:latin typeface="Calibri"/>
                <a:ea typeface="Calibri"/>
                <a:cs typeface="Calibri"/>
                <a:sym typeface="Calibri"/>
              </a:rPr>
              <a:t> method (Brendan Gregg)</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For every resource, check</a:t>
            </a:r>
            <a:endParaRPr/>
          </a:p>
          <a:p>
            <a:pPr indent="-457200" lvl="1" marL="914400" marR="0" rtl="0" algn="l">
              <a:lnSpc>
                <a:spcPct val="90000"/>
              </a:lnSpc>
              <a:spcBef>
                <a:spcPts val="400"/>
              </a:spcBef>
              <a:spcAft>
                <a:spcPts val="0"/>
              </a:spcAft>
              <a:buClr>
                <a:schemeClr val="accent3"/>
              </a:buClr>
              <a:buSzPts val="1800"/>
              <a:buFont typeface="Noto Sans Symbols"/>
              <a:buChar char="▪"/>
            </a:pPr>
            <a:r>
              <a:rPr b="1" i="0" lang="en-US" sz="2000" u="none" cap="none" strike="noStrike">
                <a:solidFill>
                  <a:schemeClr val="dk1"/>
                </a:solidFill>
                <a:latin typeface="Calibri"/>
                <a:ea typeface="Calibri"/>
                <a:cs typeface="Calibri"/>
                <a:sym typeface="Calibri"/>
              </a:rPr>
              <a:t>Utilization</a:t>
            </a:r>
            <a:r>
              <a:rPr b="0" i="0" lang="en-US" sz="2000" u="none" cap="none" strike="noStrike">
                <a:solidFill>
                  <a:schemeClr val="dk1"/>
                </a:solidFill>
                <a:latin typeface="Calibri"/>
                <a:ea typeface="Calibri"/>
                <a:cs typeface="Calibri"/>
                <a:sym typeface="Calibri"/>
              </a:rPr>
              <a:t>: average time that the resource was busy servicing work</a:t>
            </a:r>
            <a:endParaRPr/>
          </a:p>
          <a:p>
            <a:pPr indent="-457200" lvl="2" marL="13716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Example: One disk is running at 90%</a:t>
            </a:r>
            <a:endParaRPr/>
          </a:p>
          <a:p>
            <a:pPr indent="-457200" lvl="1" marL="914400" marR="0" rtl="0" algn="l">
              <a:lnSpc>
                <a:spcPct val="90000"/>
              </a:lnSpc>
              <a:spcBef>
                <a:spcPts val="400"/>
              </a:spcBef>
              <a:spcAft>
                <a:spcPts val="0"/>
              </a:spcAft>
              <a:buClr>
                <a:schemeClr val="accent3"/>
              </a:buClr>
              <a:buSzPts val="1800"/>
              <a:buFont typeface="Noto Sans Symbols"/>
              <a:buChar char="▪"/>
            </a:pPr>
            <a:r>
              <a:rPr b="1" i="0" lang="en-US" sz="2000" u="none" cap="none" strike="noStrike">
                <a:solidFill>
                  <a:schemeClr val="dk1"/>
                </a:solidFill>
                <a:latin typeface="Calibri"/>
                <a:ea typeface="Calibri"/>
                <a:cs typeface="Calibri"/>
                <a:sym typeface="Calibri"/>
              </a:rPr>
              <a:t>Saturation: </a:t>
            </a:r>
            <a:r>
              <a:rPr b="0" i="0" lang="en-US" sz="2000" u="none" cap="none" strike="noStrike">
                <a:solidFill>
                  <a:schemeClr val="dk1"/>
                </a:solidFill>
                <a:latin typeface="Calibri"/>
                <a:ea typeface="Calibri"/>
                <a:cs typeface="Calibri"/>
                <a:sym typeface="Calibri"/>
              </a:rPr>
              <a:t>the degree to which the resource has extra work which it can’t service, often queued</a:t>
            </a:r>
            <a:endParaRPr/>
          </a:p>
          <a:p>
            <a:pPr indent="-457200" lvl="2" marL="13716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Example: The CPUs have an average run queue length of four</a:t>
            </a:r>
            <a:endParaRPr/>
          </a:p>
          <a:p>
            <a:pPr indent="-457200" lvl="1" marL="914400" marR="0" rtl="0" algn="l">
              <a:lnSpc>
                <a:spcPct val="90000"/>
              </a:lnSpc>
              <a:spcBef>
                <a:spcPts val="400"/>
              </a:spcBef>
              <a:spcAft>
                <a:spcPts val="0"/>
              </a:spcAft>
              <a:buClr>
                <a:schemeClr val="accent3"/>
              </a:buClr>
              <a:buSzPts val="1800"/>
              <a:buFont typeface="Noto Sans Symbols"/>
              <a:buChar char="▪"/>
            </a:pPr>
            <a:r>
              <a:rPr b="1" i="0" lang="en-US" sz="2000" u="none" cap="none" strike="noStrike">
                <a:solidFill>
                  <a:schemeClr val="dk1"/>
                </a:solidFill>
                <a:latin typeface="Calibri"/>
                <a:ea typeface="Calibri"/>
                <a:cs typeface="Calibri"/>
                <a:sym typeface="Calibri"/>
              </a:rPr>
              <a:t>Error count </a:t>
            </a:r>
            <a:r>
              <a:rPr b="0" i="0" lang="en-US" sz="2000" u="none" cap="none" strike="noStrike">
                <a:solidFill>
                  <a:schemeClr val="dk1"/>
                </a:solidFill>
                <a:latin typeface="Calibri"/>
                <a:ea typeface="Calibri"/>
                <a:cs typeface="Calibri"/>
                <a:sym typeface="Calibri"/>
              </a:rPr>
              <a:t>(rate): the count of error events</a:t>
            </a:r>
            <a:endParaRPr/>
          </a:p>
          <a:p>
            <a:pPr indent="-457200" lvl="2" marL="13716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Example: This network interface has had fifty late collisions</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Useful for resources such as queues, CPU’s, memory, interconnects, etc</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pic>
        <p:nvPicPr>
          <p:cNvPr id="427" name="Google Shape;427;p67"/>
          <p:cNvPicPr preferRelativeResize="0"/>
          <p:nvPr>
            <p:ph idx="1" type="body"/>
          </p:nvPr>
        </p:nvPicPr>
        <p:blipFill rotWithShape="1">
          <a:blip r:embed="rId3">
            <a:alphaModFix/>
          </a:blip>
          <a:srcRect b="0" l="0" r="0" t="0"/>
          <a:stretch/>
        </p:blipFill>
        <p:spPr>
          <a:xfrm>
            <a:off x="762000" y="381000"/>
            <a:ext cx="7637690" cy="534638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68"/>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Observability Metrics</a:t>
            </a:r>
            <a:endParaRPr b="1" i="0" sz="3600" u="none" cap="none" strike="noStrike">
              <a:solidFill>
                <a:schemeClr val="accent3"/>
              </a:solidFill>
              <a:latin typeface="Calibri"/>
              <a:ea typeface="Calibri"/>
              <a:cs typeface="Calibri"/>
              <a:sym typeface="Calibri"/>
            </a:endParaRPr>
          </a:p>
        </p:txBody>
      </p:sp>
      <p:sp>
        <p:nvSpPr>
          <p:cNvPr id="433" name="Google Shape;433;p68"/>
          <p:cNvSpPr txBox="1"/>
          <p:nvPr/>
        </p:nvSpPr>
        <p:spPr>
          <a:xfrm>
            <a:off x="628651" y="1524001"/>
            <a:ext cx="3867150" cy="2285999"/>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RED</a:t>
            </a:r>
            <a:r>
              <a:rPr b="0" i="0" lang="en-US" sz="2000" u="none" cap="none" strike="noStrike">
                <a:solidFill>
                  <a:schemeClr val="dk1"/>
                </a:solidFill>
                <a:latin typeface="Calibri"/>
                <a:ea typeface="Calibri"/>
                <a:cs typeface="Calibri"/>
                <a:sym typeface="Calibri"/>
              </a:rPr>
              <a:t> method (Tom Wilkie)</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400"/>
              </a:spcBef>
              <a:spcAft>
                <a:spcPts val="0"/>
              </a:spcAft>
              <a:buClr>
                <a:schemeClr val="accent3"/>
              </a:buClr>
              <a:buSzPts val="1800"/>
              <a:buFont typeface="Noto Sans Symbols"/>
              <a:buNone/>
            </a:pPr>
            <a:r>
              <a:rPr b="0" i="0" lang="en-US" sz="2000" u="none" cap="none" strike="noStrike">
                <a:solidFill>
                  <a:schemeClr val="dk1"/>
                </a:solidFill>
                <a:latin typeface="Calibri"/>
                <a:ea typeface="Calibri"/>
                <a:cs typeface="Calibri"/>
                <a:sym typeface="Calibri"/>
              </a:rPr>
              <a:t>For every service, check that</a:t>
            </a:r>
            <a:endParaRPr b="0" i="0" sz="1400" u="none" cap="none" strike="noStrike">
              <a:solidFill>
                <a:srgbClr val="000000"/>
              </a:solidFill>
              <a:latin typeface="Arial"/>
              <a:ea typeface="Arial"/>
              <a:cs typeface="Arial"/>
              <a:sym typeface="Arial"/>
            </a:endParaRPr>
          </a:p>
          <a:p>
            <a:pPr indent="-457200" lvl="0" marL="457200" marR="0" rtl="0" algn="l">
              <a:lnSpc>
                <a:spcPct val="80000"/>
              </a:lnSpc>
              <a:spcBef>
                <a:spcPts val="440"/>
              </a:spcBef>
              <a:spcAft>
                <a:spcPts val="0"/>
              </a:spcAft>
              <a:buClr>
                <a:schemeClr val="accent3"/>
              </a:buClr>
              <a:buSzPts val="1980"/>
              <a:buFont typeface="Noto Sans Symbols"/>
              <a:buChar char="▪"/>
            </a:pPr>
            <a:r>
              <a:rPr b="1" i="0" lang="en-US" sz="2200" u="none" cap="none" strike="noStrike">
                <a:solidFill>
                  <a:schemeClr val="dk1"/>
                </a:solidFill>
                <a:latin typeface="Calibri"/>
                <a:ea typeface="Calibri"/>
                <a:cs typeface="Calibri"/>
                <a:sym typeface="Calibri"/>
              </a:rPr>
              <a:t>Request count </a:t>
            </a:r>
            <a:r>
              <a:rPr b="0" i="0" lang="en-US" sz="2200" u="none" cap="none" strike="noStrike">
                <a:solidFill>
                  <a:schemeClr val="dk1"/>
                </a:solidFill>
                <a:latin typeface="Calibri"/>
                <a:ea typeface="Calibri"/>
                <a:cs typeface="Calibri"/>
                <a:sym typeface="Calibri"/>
              </a:rPr>
              <a:t>(rate)</a:t>
            </a:r>
            <a:endParaRPr b="0" i="0" sz="1400" u="none" cap="none" strike="noStrike">
              <a:solidFill>
                <a:srgbClr val="000000"/>
              </a:solidFill>
              <a:latin typeface="Arial"/>
              <a:ea typeface="Arial"/>
              <a:cs typeface="Arial"/>
              <a:sym typeface="Arial"/>
            </a:endParaRPr>
          </a:p>
          <a:p>
            <a:pPr indent="-457200" lvl="0" marL="457200" marR="0" rtl="0" algn="l">
              <a:lnSpc>
                <a:spcPct val="80000"/>
              </a:lnSpc>
              <a:spcBef>
                <a:spcPts val="440"/>
              </a:spcBef>
              <a:spcAft>
                <a:spcPts val="0"/>
              </a:spcAft>
              <a:buClr>
                <a:schemeClr val="accent3"/>
              </a:buClr>
              <a:buSzPts val="1980"/>
              <a:buFont typeface="Noto Sans Symbols"/>
              <a:buChar char="▪"/>
            </a:pPr>
            <a:r>
              <a:rPr b="1" i="0" lang="en-US" sz="2200" u="none" cap="none" strike="noStrike">
                <a:solidFill>
                  <a:schemeClr val="dk1"/>
                </a:solidFill>
                <a:latin typeface="Calibri"/>
                <a:ea typeface="Calibri"/>
                <a:cs typeface="Calibri"/>
                <a:sym typeface="Calibri"/>
              </a:rPr>
              <a:t>Error count </a:t>
            </a:r>
            <a:r>
              <a:rPr b="0" i="0" lang="en-US" sz="2200" u="none" cap="none" strike="noStrike">
                <a:solidFill>
                  <a:schemeClr val="dk1"/>
                </a:solidFill>
                <a:latin typeface="Calibri"/>
                <a:ea typeface="Calibri"/>
                <a:cs typeface="Calibri"/>
                <a:sym typeface="Calibri"/>
              </a:rPr>
              <a:t>(rate)</a:t>
            </a:r>
            <a:endParaRPr b="0" i="0" sz="1400" u="none" cap="none" strike="noStrike">
              <a:solidFill>
                <a:srgbClr val="000000"/>
              </a:solidFill>
              <a:latin typeface="Arial"/>
              <a:ea typeface="Arial"/>
              <a:cs typeface="Arial"/>
              <a:sym typeface="Arial"/>
            </a:endParaRPr>
          </a:p>
          <a:p>
            <a:pPr indent="-457200" lvl="0" marL="457200" marR="0" rtl="0" algn="l">
              <a:lnSpc>
                <a:spcPct val="80000"/>
              </a:lnSpc>
              <a:spcBef>
                <a:spcPts val="440"/>
              </a:spcBef>
              <a:spcAft>
                <a:spcPts val="0"/>
              </a:spcAft>
              <a:buClr>
                <a:schemeClr val="accent3"/>
              </a:buClr>
              <a:buSzPts val="1980"/>
              <a:buFont typeface="Noto Sans Symbols"/>
              <a:buChar char="▪"/>
            </a:pPr>
            <a:r>
              <a:rPr b="1" i="0" lang="en-US" sz="2200" u="none" cap="none" strike="noStrike">
                <a:solidFill>
                  <a:schemeClr val="dk1"/>
                </a:solidFill>
                <a:latin typeface="Calibri"/>
                <a:ea typeface="Calibri"/>
                <a:cs typeface="Calibri"/>
                <a:sym typeface="Calibri"/>
              </a:rPr>
              <a:t>Duration</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400"/>
              </a:spcBef>
              <a:spcAft>
                <a:spcPts val="0"/>
              </a:spcAft>
              <a:buClr>
                <a:schemeClr val="accent3"/>
              </a:buClr>
              <a:buSzPts val="1800"/>
              <a:buFont typeface="Noto Sans Symbols"/>
              <a:buNone/>
            </a:pPr>
            <a:r>
              <a:rPr b="0" i="0" lang="en-US" sz="2000" u="none" cap="none" strike="noStrike">
                <a:solidFill>
                  <a:schemeClr val="dk1"/>
                </a:solidFill>
                <a:latin typeface="Calibri"/>
                <a:ea typeface="Calibri"/>
                <a:cs typeface="Calibri"/>
                <a:sym typeface="Calibri"/>
              </a:rPr>
              <a:t>Are within SLO/A </a:t>
            </a:r>
            <a:r>
              <a:rPr b="0" i="1" lang="en-US" sz="1400" u="none" cap="none" strike="noStrike">
                <a:solidFill>
                  <a:schemeClr val="dk1"/>
                </a:solidFill>
                <a:latin typeface="Calibri"/>
                <a:ea typeface="Calibri"/>
                <a:cs typeface="Calibri"/>
                <a:sym typeface="Calibri"/>
              </a:rPr>
              <a:t>(service level objectives)</a:t>
            </a:r>
            <a:endParaRPr b="0" i="1" sz="1400" u="none" cap="none" strike="noStrike">
              <a:solidFill>
                <a:srgbClr val="000000"/>
              </a:solidFill>
              <a:latin typeface="Arial"/>
              <a:ea typeface="Arial"/>
              <a:cs typeface="Arial"/>
              <a:sym typeface="Arial"/>
            </a:endParaRPr>
          </a:p>
          <a:p>
            <a:pPr indent="-457200" lvl="0" marL="457200" marR="0" rtl="0" algn="l">
              <a:lnSpc>
                <a:spcPct val="8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Useful for API endpoints</a:t>
            </a:r>
            <a:endParaRPr b="0" i="0" sz="2000" u="none" cap="none" strike="noStrike">
              <a:solidFill>
                <a:schemeClr val="dk1"/>
              </a:solidFill>
              <a:latin typeface="Calibri"/>
              <a:ea typeface="Calibri"/>
              <a:cs typeface="Calibri"/>
              <a:sym typeface="Calibri"/>
            </a:endParaRPr>
          </a:p>
        </p:txBody>
      </p:sp>
      <p:sp>
        <p:nvSpPr>
          <p:cNvPr id="434" name="Google Shape;434;p68"/>
          <p:cNvSpPr txBox="1"/>
          <p:nvPr/>
        </p:nvSpPr>
        <p:spPr>
          <a:xfrm>
            <a:off x="628650" y="3962401"/>
            <a:ext cx="8362948" cy="2057399"/>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All good instrumentation libraries monitoring and trending systems (Prometheus, Graphite, etc) have at least three main primitives</a:t>
            </a:r>
            <a:endParaRPr b="0" i="0" sz="1400" u="none" cap="none" strike="noStrike">
              <a:solidFill>
                <a:srgbClr val="000000"/>
              </a:solidFill>
              <a:latin typeface="Arial"/>
              <a:ea typeface="Arial"/>
              <a:cs typeface="Arial"/>
              <a:sym typeface="Arial"/>
            </a:endParaRPr>
          </a:p>
          <a:p>
            <a:pPr indent="-317500" lvl="0" marL="457200" marR="0" rtl="0" algn="l">
              <a:lnSpc>
                <a:spcPct val="80000"/>
              </a:lnSpc>
              <a:spcBef>
                <a:spcPts val="370"/>
              </a:spcBef>
              <a:spcAft>
                <a:spcPts val="0"/>
              </a:spcAft>
              <a:buClr>
                <a:srgbClr val="E87722"/>
              </a:buClr>
              <a:buSzPts val="1400"/>
              <a:buFont typeface="Calibri"/>
              <a:buChar char="■"/>
            </a:pPr>
            <a:r>
              <a:rPr b="0" i="0" lang="en-US" sz="1400" u="none" cap="none" strike="noStrike">
                <a:solidFill>
                  <a:schemeClr val="dk1"/>
                </a:solidFill>
                <a:latin typeface="Calibri"/>
                <a:ea typeface="Calibri"/>
                <a:cs typeface="Calibri"/>
                <a:sym typeface="Calibri"/>
              </a:rPr>
              <a:t>Counter: records events that happen such as incoming requests, bad requests, errors, etc</a:t>
            </a:r>
            <a:endParaRPr b="0" i="0" sz="1400" u="none" cap="none" strike="noStrike">
              <a:solidFill>
                <a:schemeClr val="dk1"/>
              </a:solidFill>
              <a:latin typeface="Calibri"/>
              <a:ea typeface="Calibri"/>
              <a:cs typeface="Calibri"/>
              <a:sym typeface="Calibri"/>
            </a:endParaRPr>
          </a:p>
          <a:p>
            <a:pPr indent="-317500" lvl="0" marL="457200" marR="0" rtl="0" algn="l">
              <a:lnSpc>
                <a:spcPct val="80000"/>
              </a:lnSpc>
              <a:spcBef>
                <a:spcPts val="0"/>
              </a:spcBef>
              <a:spcAft>
                <a:spcPts val="0"/>
              </a:spcAft>
              <a:buClr>
                <a:srgbClr val="E87722"/>
              </a:buClr>
              <a:buSzPts val="1400"/>
              <a:buFont typeface="Calibri"/>
              <a:buChar char="■"/>
            </a:pPr>
            <a:r>
              <a:rPr b="0" i="0" lang="en-US" sz="1400" u="none" cap="none" strike="noStrike">
                <a:solidFill>
                  <a:schemeClr val="dk1"/>
                </a:solidFill>
                <a:latin typeface="Calibri"/>
                <a:ea typeface="Calibri"/>
                <a:cs typeface="Calibri"/>
                <a:sym typeface="Calibri"/>
              </a:rPr>
              <a:t>Gauge: records things that fluctuate over time such as the size of a threadpool</a:t>
            </a:r>
            <a:endParaRPr b="0" i="0" sz="1400" u="none" cap="none" strike="noStrike">
              <a:solidFill>
                <a:schemeClr val="dk1"/>
              </a:solidFill>
              <a:latin typeface="Calibri"/>
              <a:ea typeface="Calibri"/>
              <a:cs typeface="Calibri"/>
              <a:sym typeface="Calibri"/>
            </a:endParaRPr>
          </a:p>
          <a:p>
            <a:pPr indent="-317500" lvl="0" marL="457200" marR="0" rtl="0" algn="l">
              <a:lnSpc>
                <a:spcPct val="80000"/>
              </a:lnSpc>
              <a:spcBef>
                <a:spcPts val="0"/>
              </a:spcBef>
              <a:spcAft>
                <a:spcPts val="0"/>
              </a:spcAft>
              <a:buClr>
                <a:srgbClr val="E87722"/>
              </a:buClr>
              <a:buSzPts val="1400"/>
              <a:buFont typeface="Calibri"/>
              <a:buChar char="■"/>
            </a:pPr>
            <a:r>
              <a:rPr b="0" i="0" lang="en-US" sz="1400" u="none" cap="none" strike="noStrike">
                <a:solidFill>
                  <a:schemeClr val="dk1"/>
                </a:solidFill>
                <a:latin typeface="Calibri"/>
                <a:ea typeface="Calibri"/>
                <a:cs typeface="Calibri"/>
                <a:sym typeface="Calibri"/>
              </a:rPr>
              <a:t>Histogram: records observations of scalar quantities of events such as request durations</a:t>
            </a:r>
            <a:endParaRPr b="0" i="0" sz="1400" u="none" cap="none" strike="noStrike">
              <a:solidFill>
                <a:srgbClr val="000000"/>
              </a:solidFill>
              <a:latin typeface="Arial"/>
              <a:ea typeface="Arial"/>
              <a:cs typeface="Arial"/>
              <a:sym typeface="Arial"/>
            </a:endParaRPr>
          </a:p>
        </p:txBody>
      </p:sp>
      <p:sp>
        <p:nvSpPr>
          <p:cNvPr id="435" name="Google Shape;435;p68"/>
          <p:cNvSpPr txBox="1"/>
          <p:nvPr/>
        </p:nvSpPr>
        <p:spPr>
          <a:xfrm>
            <a:off x="5467350" y="1524001"/>
            <a:ext cx="3048000" cy="1142999"/>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0" i="0" lang="en-US" sz="2000" u="none" cap="none" strike="noStrike">
                <a:solidFill>
                  <a:schemeClr val="dk1"/>
                </a:solidFill>
                <a:latin typeface="Calibri"/>
                <a:ea typeface="Calibri"/>
                <a:cs typeface="Calibri"/>
                <a:sym typeface="Calibri"/>
              </a:rPr>
              <a:t>Note:</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400"/>
              </a:spcBef>
              <a:spcAft>
                <a:spcPts val="0"/>
              </a:spcAft>
              <a:buClr>
                <a:schemeClr val="accent3"/>
              </a:buClr>
              <a:buSzPts val="1800"/>
              <a:buFont typeface="Noto Sans Symbols"/>
              <a:buNone/>
            </a:pPr>
            <a:r>
              <a:rPr b="0" i="1" lang="en-US" sz="2000" u="none" cap="none" strike="noStrike">
                <a:solidFill>
                  <a:schemeClr val="dk1"/>
                </a:solidFill>
                <a:latin typeface="Calibri"/>
                <a:ea typeface="Calibri"/>
                <a:cs typeface="Calibri"/>
                <a:sym typeface="Calibri"/>
              </a:rPr>
              <a:t>Observability</a:t>
            </a:r>
            <a:r>
              <a:rPr b="0" i="0" lang="en-US" sz="2000" u="none" cap="none" strike="noStrike">
                <a:solidFill>
                  <a:schemeClr val="dk1"/>
                </a:solidFill>
                <a:latin typeface="Calibri"/>
                <a:ea typeface="Calibri"/>
                <a:cs typeface="Calibri"/>
                <a:sym typeface="Calibri"/>
              </a:rPr>
              <a:t> = Logging + Monitoring + Tracing + Visualization</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69"/>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Optimize for Time to Value</a:t>
            </a:r>
            <a:endParaRPr b="1" i="0" sz="3600" u="none" cap="none" strike="noStrike">
              <a:solidFill>
                <a:schemeClr val="accent3"/>
              </a:solidFill>
              <a:latin typeface="Calibri"/>
              <a:ea typeface="Calibri"/>
              <a:cs typeface="Calibri"/>
              <a:sym typeface="Calibri"/>
            </a:endParaRPr>
          </a:p>
        </p:txBody>
      </p:sp>
      <p:sp>
        <p:nvSpPr>
          <p:cNvPr id="441" name="Google Shape;441;p69"/>
          <p:cNvSpPr txBox="1"/>
          <p:nvPr/>
        </p:nvSpPr>
        <p:spPr>
          <a:xfrm>
            <a:off x="762000" y="2628047"/>
            <a:ext cx="7467600" cy="114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400"/>
              <a:buFont typeface="Arial"/>
              <a:buNone/>
            </a:pPr>
            <a:r>
              <a:rPr b="0" i="1" lang="en-US" sz="2400" u="none" cap="none" strike="noStrike">
                <a:solidFill>
                  <a:srgbClr val="E87722"/>
                </a:solidFill>
                <a:latin typeface="Calibri"/>
                <a:ea typeface="Calibri"/>
                <a:cs typeface="Calibri"/>
                <a:sym typeface="Calibri"/>
              </a:rPr>
              <a:t>“Today, when organizations measure and optimize their activities, time to value is becoming a dominant metric”</a:t>
            </a:r>
            <a:br>
              <a:rPr b="0" i="1" lang="en-US" sz="2400" u="none" cap="none" strike="noStrike">
                <a:solidFill>
                  <a:srgbClr val="E87722"/>
                </a:solidFill>
                <a:latin typeface="Calibri"/>
                <a:ea typeface="Calibri"/>
                <a:cs typeface="Calibri"/>
                <a:sym typeface="Calibri"/>
              </a:rPr>
            </a:br>
            <a:endParaRPr b="0" i="0" sz="2400" u="none" cap="none" strike="noStrike">
              <a:solidFill>
                <a:srgbClr val="E87722"/>
              </a:solidFill>
              <a:latin typeface="Calibri"/>
              <a:ea typeface="Calibri"/>
              <a:cs typeface="Calibri"/>
              <a:sym typeface="Calibri"/>
            </a:endParaRPr>
          </a:p>
          <a:p>
            <a:pPr indent="0" lvl="0" marL="0" marR="0" rtl="0" algn="r">
              <a:lnSpc>
                <a:spcPct val="100000"/>
              </a:lnSpc>
              <a:spcBef>
                <a:spcPts val="400"/>
              </a:spcBef>
              <a:spcAft>
                <a:spcPts val="0"/>
              </a:spcAft>
              <a:buClr>
                <a:schemeClr val="accent1"/>
              </a:buClr>
              <a:buSzPts val="1200"/>
              <a:buFont typeface="Arial"/>
              <a:buNone/>
            </a:pPr>
            <a:r>
              <a:rPr b="0" i="0" lang="en-US" sz="1200" u="none" cap="none" strike="noStrike">
                <a:solidFill>
                  <a:schemeClr val="accent4"/>
                </a:solidFill>
                <a:latin typeface="Calibri"/>
                <a:ea typeface="Calibri"/>
                <a:cs typeface="Calibri"/>
                <a:sym typeface="Calibri"/>
              </a:rPr>
              <a:t> –Adrian Cockcroft, Devops thought leader reknown for architecture work at Netflix and VP of AWS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chemeClr val="accent1"/>
              </a:buClr>
              <a:buSzPts val="1200"/>
              <a:buFont typeface="Arial"/>
              <a:buNone/>
            </a:pPr>
            <a:r>
              <a:rPr b="0" i="0" lang="en-US" sz="1200" u="none" cap="none" strike="noStrike">
                <a:solidFill>
                  <a:schemeClr val="accent4"/>
                </a:solidFill>
                <a:latin typeface="Calibri"/>
                <a:ea typeface="Calibri"/>
                <a:cs typeface="Calibri"/>
                <a:sym typeface="Calibri"/>
              </a:rPr>
              <a:t> </a:t>
            </a:r>
            <a:endParaRPr b="0" i="1" sz="1200" u="none" cap="none" strike="noStrike">
              <a:solidFill>
                <a:schemeClr val="accent4"/>
              </a:solidFill>
              <a:latin typeface="Calibri"/>
              <a:ea typeface="Calibri"/>
              <a:cs typeface="Calibri"/>
              <a:sym typeface="Calibri"/>
            </a:endParaRPr>
          </a:p>
        </p:txBody>
      </p:sp>
      <p:pic>
        <p:nvPicPr>
          <p:cNvPr descr="spike_for_PPT.png" id="442" name="Google Shape;442;p69"/>
          <p:cNvPicPr preferRelativeResize="0"/>
          <p:nvPr/>
        </p:nvPicPr>
        <p:blipFill rotWithShape="1">
          <a:blip r:embed="rId3">
            <a:alphaModFix amt="30000"/>
          </a:blip>
          <a:srcRect b="0" l="0" r="0" t="0"/>
          <a:stretch/>
        </p:blipFill>
        <p:spPr>
          <a:xfrm rot="10800000">
            <a:off x="2084470" y="1921619"/>
            <a:ext cx="4975062" cy="674681"/>
          </a:xfrm>
          <a:prstGeom prst="rect">
            <a:avLst/>
          </a:prstGeom>
          <a:noFill/>
          <a:ln>
            <a:noFill/>
          </a:ln>
        </p:spPr>
      </p:pic>
      <p:pic>
        <p:nvPicPr>
          <p:cNvPr descr="spike_for_PPT.png" id="443" name="Google Shape;443;p69"/>
          <p:cNvPicPr preferRelativeResize="0"/>
          <p:nvPr/>
        </p:nvPicPr>
        <p:blipFill rotWithShape="1">
          <a:blip r:embed="rId3">
            <a:alphaModFix amt="30000"/>
          </a:blip>
          <a:srcRect b="0" l="0" r="0" t="0"/>
          <a:stretch/>
        </p:blipFill>
        <p:spPr>
          <a:xfrm>
            <a:off x="2084470" y="3837888"/>
            <a:ext cx="4975062" cy="67468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70"/>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Setup</a:t>
            </a:r>
            <a:endParaRPr b="1" i="0" sz="3600" u="none" cap="none" strike="noStrike">
              <a:solidFill>
                <a:schemeClr val="accent3"/>
              </a:solidFill>
              <a:latin typeface="Calibri"/>
              <a:ea typeface="Calibri"/>
              <a:cs typeface="Calibri"/>
              <a:sym typeface="Calibri"/>
            </a:endParaRPr>
          </a:p>
        </p:txBody>
      </p:sp>
      <p:sp>
        <p:nvSpPr>
          <p:cNvPr id="449" name="Google Shape;449;p70"/>
          <p:cNvSpPr txBox="1"/>
          <p:nvPr>
            <p:ph idx="1" type="body"/>
          </p:nvPr>
        </p:nvSpPr>
        <p:spPr>
          <a:xfrm>
            <a:off x="457200" y="1354138"/>
            <a:ext cx="8401050" cy="47926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i="0" lang="en-US" sz="3200" u="none" cap="none" strike="noStrike">
                <a:solidFill>
                  <a:schemeClr val="dk1"/>
                </a:solidFill>
                <a:latin typeface="Calibri"/>
                <a:ea typeface="Calibri"/>
                <a:cs typeface="Calibri"/>
                <a:sym typeface="Calibri"/>
              </a:rPr>
              <a:t>Kubernetes can be setup on multiple clouds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Google(GCP) &amp; Microsoft offer Kubernetes as a service, with reliable experiences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AWS has two great open source methods, ’Kops’ and Heptio’s Cloud Formation Script</a:t>
            </a:r>
            <a:endParaRPr b="0"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40"/>
              </a:spcBef>
              <a:spcAft>
                <a:spcPts val="0"/>
              </a:spcAft>
              <a:buClr>
                <a:schemeClr val="accent3"/>
              </a:buClr>
              <a:buSzPts val="2880"/>
              <a:buFont typeface="Noto Sans Symbols"/>
              <a:buChar char="▪"/>
            </a:pPr>
            <a:r>
              <a:rPr b="0" lang="en-US"/>
              <a:t>Last year AWS added Kubernetes as a Service</a:t>
            </a:r>
            <a:endParaRPr b="0"/>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Kubernetes can readily be setup locally, with ‘Minikube’ or ‘kubeadm’</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7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b="1" i="0" lang="en-US" sz="3600" u="none" cap="none" strike="noStrike">
                <a:solidFill>
                  <a:srgbClr val="E36C09"/>
                </a:solidFill>
                <a:latin typeface="Calibri"/>
                <a:ea typeface="Calibri"/>
                <a:cs typeface="Calibri"/>
                <a:sym typeface="Calibri"/>
              </a:rPr>
              <a:t>Local Kubernetes</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455" name="Google Shape;455;p71"/>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2880"/>
              <a:buFont typeface="Noto Sans Symbols"/>
              <a:buNone/>
            </a:pPr>
            <a:r>
              <a:rPr b="0" i="0" lang="en-US" sz="3200" u="none" cap="none" strike="noStrike">
                <a:solidFill>
                  <a:schemeClr val="dk1"/>
                </a:solidFill>
                <a:latin typeface="Calibri"/>
                <a:ea typeface="Calibri"/>
                <a:cs typeface="Calibri"/>
                <a:sym typeface="Calibri"/>
              </a:rPr>
              <a:t>Minikube is a option for developing locally, but some features are not available and require a cloud provider. </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2880"/>
              <a:buFont typeface="Noto Sans Symbols"/>
              <a:buNone/>
            </a:pPr>
            <a:r>
              <a:t/>
            </a:r>
            <a:endParaRPr b="0"/>
          </a:p>
          <a:p>
            <a:pPr indent="0" lvl="0" marL="0" marR="0" rtl="0" algn="l">
              <a:lnSpc>
                <a:spcPct val="90000"/>
              </a:lnSpc>
              <a:spcBef>
                <a:spcPts val="640"/>
              </a:spcBef>
              <a:spcAft>
                <a:spcPts val="0"/>
              </a:spcAft>
              <a:buClr>
                <a:schemeClr val="accent3"/>
              </a:buClr>
              <a:buSzPts val="2880"/>
              <a:buFont typeface="Noto Sans Symbols"/>
              <a:buNone/>
            </a:pPr>
            <a:r>
              <a:rPr b="0" lang="en-US"/>
              <a:t>https://github.com/kubernetes/minikube</a:t>
            </a:r>
            <a:endParaRPr b="0"/>
          </a:p>
          <a:p>
            <a:pPr indent="-262890" lvl="0" marL="342900" marR="0" rtl="0" algn="l">
              <a:lnSpc>
                <a:spcPct val="90000"/>
              </a:lnSpc>
              <a:spcBef>
                <a:spcPts val="280"/>
              </a:spcBef>
              <a:spcAft>
                <a:spcPts val="0"/>
              </a:spcAft>
              <a:buClr>
                <a:schemeClr val="accent3"/>
              </a:buClr>
              <a:buSzPts val="1260"/>
              <a:buFont typeface="Noto Sans Symbols"/>
              <a:buNone/>
            </a:pPr>
            <a:r>
              <a:t/>
            </a:r>
            <a:endParaRPr b="1" i="0" sz="14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SzPts val="2160"/>
              <a:buNone/>
            </a:pPr>
            <a:r>
              <a:t/>
            </a:r>
            <a:endParaRPr b="0" i="0" sz="2400" u="none" cap="none" strike="noStrike">
              <a:solidFill>
                <a:schemeClr val="dk1"/>
              </a:solidFill>
              <a:latin typeface="Calibri"/>
              <a:ea typeface="Calibri"/>
              <a:cs typeface="Calibri"/>
              <a:sym typeface="Calibri"/>
            </a:endParaRPr>
          </a:p>
        </p:txBody>
      </p:sp>
      <p:grpSp>
        <p:nvGrpSpPr>
          <p:cNvPr id="456" name="Google Shape;456;p71"/>
          <p:cNvGrpSpPr/>
          <p:nvPr/>
        </p:nvGrpSpPr>
        <p:grpSpPr>
          <a:xfrm>
            <a:off x="152400" y="762000"/>
            <a:ext cx="4572000" cy="1066800"/>
            <a:chOff x="457200" y="2971800"/>
            <a:chExt cx="4572000" cy="1066800"/>
          </a:xfrm>
        </p:grpSpPr>
        <p:pic>
          <p:nvPicPr>
            <p:cNvPr descr="icon of person performing a computer lab" id="457" name="Google Shape;457;p71"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458" name="Google Shape;458;p71"/>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b="0" i="0" sz="1400" u="none" cap="none" strike="noStrike">
                <a:solidFill>
                  <a:srgbClr val="000000"/>
                </a:solidFill>
                <a:latin typeface="Arial"/>
                <a:ea typeface="Arial"/>
                <a:cs typeface="Arial"/>
                <a:sym typeface="Arial"/>
              </a:endParaRPr>
            </a:p>
          </p:txBody>
        </p:sp>
        <p:cxnSp>
          <p:nvCxnSpPr>
            <p:cNvPr id="459" name="Google Shape;459;p71"/>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460" name="Google Shape;460;p71"/>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461" name="Google Shape;461;p71"/>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u="sng">
                <a:solidFill>
                  <a:schemeClr val="hlink"/>
                </a:solidFill>
                <a:hlinkClick r:id="rId4"/>
              </a:rPr>
              <a:t>https://github.com/abhikbanerjee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72"/>
          <p:cNvSpPr txBox="1"/>
          <p:nvPr>
            <p:ph type="title"/>
          </p:nvPr>
        </p:nvSpPr>
        <p:spPr>
          <a:xfrm>
            <a:off x="533400" y="197767"/>
            <a:ext cx="7886700" cy="1158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3240"/>
              <a:buFont typeface="Calibri"/>
              <a:buNone/>
            </a:pPr>
            <a:r>
              <a:rPr lang="en-US" sz="3240"/>
              <a:t>Exercise 2.1 Kubernetes Master Installation</a:t>
            </a:r>
            <a:br>
              <a:rPr lang="en-US" sz="3240">
                <a:solidFill>
                  <a:srgbClr val="E36C09"/>
                </a:solidFill>
              </a:rPr>
            </a:br>
            <a:endParaRPr sz="3240"/>
          </a:p>
        </p:txBody>
      </p:sp>
      <p:sp>
        <p:nvSpPr>
          <p:cNvPr id="467" name="Google Shape;467;p72"/>
          <p:cNvSpPr txBox="1"/>
          <p:nvPr>
            <p:ph idx="1" type="body"/>
          </p:nvPr>
        </p:nvSpPr>
        <p:spPr>
          <a:xfrm>
            <a:off x="596412" y="2514600"/>
            <a:ext cx="7886700" cy="3429000"/>
          </a:xfrm>
          <a:prstGeom prst="rect">
            <a:avLst/>
          </a:prstGeom>
          <a:noFill/>
          <a:ln>
            <a:noFill/>
          </a:ln>
        </p:spPr>
        <p:txBody>
          <a:bodyPr anchorCtr="0" anchor="t" bIns="45700" lIns="91425" spcFirstLastPara="1" rIns="91425" wrap="square" tIns="45700">
            <a:noAutofit/>
          </a:bodyPr>
          <a:lstStyle/>
          <a:p>
            <a:pPr indent="-514350" lvl="0" marL="514350" rtl="0" algn="l">
              <a:lnSpc>
                <a:spcPct val="80000"/>
              </a:lnSpc>
              <a:spcBef>
                <a:spcPts val="0"/>
              </a:spcBef>
              <a:spcAft>
                <a:spcPts val="0"/>
              </a:spcAft>
              <a:buSzPts val="2520"/>
              <a:buFont typeface="Calibri"/>
              <a:buAutoNum type="arabicPeriod"/>
            </a:pPr>
            <a:r>
              <a:rPr lang="en-US" sz="2800"/>
              <a:t>Install docker and docker-compose</a:t>
            </a:r>
            <a:endParaRPr/>
          </a:p>
          <a:p>
            <a:pPr indent="-514350" lvl="0" marL="514350" rtl="0" algn="l">
              <a:lnSpc>
                <a:spcPct val="80000"/>
              </a:lnSpc>
              <a:spcBef>
                <a:spcPts val="560"/>
              </a:spcBef>
              <a:spcAft>
                <a:spcPts val="0"/>
              </a:spcAft>
              <a:buSzPts val="2520"/>
              <a:buFont typeface="Calibri"/>
              <a:buAutoNum type="arabicPeriod"/>
            </a:pPr>
            <a:r>
              <a:rPr lang="en-US" sz="2800"/>
              <a:t>Install kubectl</a:t>
            </a:r>
            <a:endParaRPr sz="2800"/>
          </a:p>
          <a:p>
            <a:pPr indent="-514350" lvl="0" marL="514350" rtl="0" algn="l">
              <a:lnSpc>
                <a:spcPct val="80000"/>
              </a:lnSpc>
              <a:spcBef>
                <a:spcPts val="560"/>
              </a:spcBef>
              <a:spcAft>
                <a:spcPts val="0"/>
              </a:spcAft>
              <a:buSzPts val="2520"/>
              <a:buFont typeface="Calibri"/>
              <a:buAutoNum type="arabicPeriod"/>
            </a:pPr>
            <a:r>
              <a:rPr lang="en-US" sz="2800"/>
              <a:t>Install kubeadm</a:t>
            </a:r>
            <a:endParaRPr sz="2800"/>
          </a:p>
          <a:p>
            <a:pPr indent="-514350" lvl="0" marL="514350" rtl="0" algn="l">
              <a:lnSpc>
                <a:spcPct val="80000"/>
              </a:lnSpc>
              <a:spcBef>
                <a:spcPts val="560"/>
              </a:spcBef>
              <a:spcAft>
                <a:spcPts val="0"/>
              </a:spcAft>
              <a:buSzPts val="2520"/>
              <a:buFont typeface="Calibri"/>
              <a:buAutoNum type="arabicPeriod"/>
            </a:pPr>
            <a:r>
              <a:rPr lang="en-US" sz="2800"/>
              <a:t>Install pod networking; Flannel</a:t>
            </a:r>
            <a:endParaRPr/>
          </a:p>
          <a:p>
            <a:pPr indent="-514350" lvl="0" marL="514350" rtl="0" algn="l">
              <a:lnSpc>
                <a:spcPct val="80000"/>
              </a:lnSpc>
              <a:spcBef>
                <a:spcPts val="560"/>
              </a:spcBef>
              <a:spcAft>
                <a:spcPts val="0"/>
              </a:spcAft>
              <a:buSzPts val="2520"/>
              <a:buFont typeface="Calibri"/>
              <a:buAutoNum type="arabicPeriod"/>
            </a:pPr>
            <a:r>
              <a:rPr lang="en-US" sz="2800"/>
              <a:t>Initialize kubelet to create master node</a:t>
            </a:r>
            <a:endParaRPr/>
          </a:p>
          <a:p>
            <a:pPr indent="0" lvl="0" marL="0" rtl="0" algn="l">
              <a:lnSpc>
                <a:spcPct val="80000"/>
              </a:lnSpc>
              <a:spcBef>
                <a:spcPts val="640"/>
              </a:spcBef>
              <a:spcAft>
                <a:spcPts val="0"/>
              </a:spcAft>
              <a:buSzPts val="2880"/>
              <a:buNone/>
            </a:pPr>
            <a:r>
              <a:t/>
            </a:r>
            <a:endParaRPr/>
          </a:p>
          <a:p>
            <a:pPr indent="0" lvl="0" marL="0" rtl="0" algn="l">
              <a:lnSpc>
                <a:spcPct val="80000"/>
              </a:lnSpc>
              <a:spcBef>
                <a:spcPts val="400"/>
              </a:spcBef>
              <a:spcAft>
                <a:spcPts val="0"/>
              </a:spcAft>
              <a:buSzPts val="1800"/>
              <a:buNone/>
            </a:pPr>
            <a:r>
              <a:rPr lang="en-US" sz="2000" u="sng">
                <a:solidFill>
                  <a:schemeClr val="hlink"/>
                </a:solidFill>
                <a:hlinkClick r:id="rId3"/>
              </a:rPr>
              <a:t>https://github.com/techtown-training/</a:t>
            </a:r>
            <a:r>
              <a:rPr lang="en-US" sz="2000" u="sng">
                <a:solidFill>
                  <a:schemeClr val="hlink"/>
                </a:solidFill>
                <a:hlinkClick r:id="rId4"/>
              </a:rPr>
              <a:t>kubernetes-intro</a:t>
            </a:r>
            <a:r>
              <a:rPr lang="en-US" sz="2000" u="sng">
                <a:solidFill>
                  <a:schemeClr val="hlink"/>
                </a:solidFill>
                <a:hlinkClick r:id="rId5"/>
              </a:rPr>
              <a:t>/blob/master/exercise/exercise2.1-install_kube_master.md</a:t>
            </a:r>
            <a:endParaRPr sz="2000"/>
          </a:p>
        </p:txBody>
      </p:sp>
      <p:grpSp>
        <p:nvGrpSpPr>
          <p:cNvPr id="468" name="Google Shape;468;p72"/>
          <p:cNvGrpSpPr/>
          <p:nvPr/>
        </p:nvGrpSpPr>
        <p:grpSpPr>
          <a:xfrm>
            <a:off x="152407" y="762000"/>
            <a:ext cx="8610733" cy="1066800"/>
            <a:chOff x="457200" y="2971800"/>
            <a:chExt cx="7554600" cy="1066800"/>
          </a:xfrm>
        </p:grpSpPr>
        <p:pic>
          <p:nvPicPr>
            <p:cNvPr descr="icon of person performing a computer lab" id="469" name="Google Shape;469;p72" title="icon of person performing a computer lab"/>
            <p:cNvPicPr preferRelativeResize="0"/>
            <p:nvPr/>
          </p:nvPicPr>
          <p:blipFill rotWithShape="1">
            <a:blip r:embed="rId6">
              <a:alphaModFix/>
            </a:blip>
            <a:srcRect b="0" l="0" r="0" t="0"/>
            <a:stretch/>
          </p:blipFill>
          <p:spPr>
            <a:xfrm>
              <a:off x="457200" y="2971800"/>
              <a:ext cx="1066800" cy="1066800"/>
            </a:xfrm>
            <a:prstGeom prst="rect">
              <a:avLst/>
            </a:prstGeom>
            <a:noFill/>
            <a:ln>
              <a:noFill/>
            </a:ln>
          </p:spPr>
        </p:pic>
        <p:sp>
          <p:nvSpPr>
            <p:cNvPr id="470" name="Google Shape;470;p72"/>
            <p:cNvSpPr txBox="1"/>
            <p:nvPr/>
          </p:nvSpPr>
          <p:spPr>
            <a:xfrm>
              <a:off x="1600200" y="3162300"/>
              <a:ext cx="6411600" cy="571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F7F7F"/>
                </a:buClr>
                <a:buSzPts val="700"/>
                <a:buFont typeface="Calibri"/>
                <a:buNone/>
              </a:pPr>
              <a:r>
                <a:rPr b="1" lang="en-US" sz="2800">
                  <a:solidFill>
                    <a:srgbClr val="7F7F7F"/>
                  </a:solidFill>
                  <a:latin typeface="Calibri"/>
                  <a:ea typeface="Calibri"/>
                  <a:cs typeface="Calibri"/>
                  <a:sym typeface="Calibri"/>
                </a:rPr>
                <a:t>CLASSROOM WORK 20 minutes (required)</a:t>
              </a:r>
              <a:endParaRPr/>
            </a:p>
          </p:txBody>
        </p:sp>
        <p:cxnSp>
          <p:nvCxnSpPr>
            <p:cNvPr id="471" name="Google Shape;471;p72"/>
            <p:cNvCxnSpPr/>
            <p:nvPr/>
          </p:nvCxnSpPr>
          <p:spPr>
            <a:xfrm>
              <a:off x="1676400" y="3200400"/>
              <a:ext cx="6089700" cy="0"/>
            </a:xfrm>
            <a:prstGeom prst="straightConnector1">
              <a:avLst/>
            </a:prstGeom>
            <a:noFill/>
            <a:ln cap="flat" cmpd="sng" w="38100">
              <a:solidFill>
                <a:srgbClr val="BFBFBF"/>
              </a:solidFill>
              <a:prstDash val="solid"/>
              <a:round/>
              <a:headEnd len="sm" w="sm" type="none"/>
              <a:tailEnd len="sm" w="sm" type="none"/>
            </a:ln>
          </p:spPr>
        </p:cxnSp>
        <p:cxnSp>
          <p:nvCxnSpPr>
            <p:cNvPr id="472" name="Google Shape;472;p72"/>
            <p:cNvCxnSpPr/>
            <p:nvPr/>
          </p:nvCxnSpPr>
          <p:spPr>
            <a:xfrm flipH="1" rot="10800000">
              <a:off x="1676400" y="3713701"/>
              <a:ext cx="6089700" cy="20100"/>
            </a:xfrm>
            <a:prstGeom prst="straightConnector1">
              <a:avLst/>
            </a:prstGeom>
            <a:noFill/>
            <a:ln cap="flat" cmpd="sng" w="38100">
              <a:solidFill>
                <a:srgbClr val="BFBFBF"/>
              </a:solidFill>
              <a:prstDash val="solid"/>
              <a:round/>
              <a:headEnd len="sm" w="sm" type="none"/>
              <a:tailEnd len="sm" w="sm" type="none"/>
            </a:ln>
          </p:spPr>
        </p:cxnSp>
      </p:grpSp>
      <p:sp>
        <p:nvSpPr>
          <p:cNvPr id="473" name="Google Shape;473;p72"/>
          <p:cNvSpPr txBox="1"/>
          <p:nvPr/>
        </p:nvSpPr>
        <p:spPr>
          <a:xfrm>
            <a:off x="596412" y="1504035"/>
            <a:ext cx="7886700" cy="7668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1584"/>
              <a:buFont typeface="Noto Sans Symbols"/>
              <a:buNone/>
            </a:pPr>
            <a:r>
              <a:t/>
            </a:r>
            <a:endParaRPr b="0" sz="1760">
              <a:solidFill>
                <a:schemeClr val="dk1"/>
              </a:solidFill>
              <a:latin typeface="Calibri"/>
              <a:ea typeface="Calibri"/>
              <a:cs typeface="Calibri"/>
              <a:sym typeface="Calibri"/>
            </a:endParaRPr>
          </a:p>
          <a:p>
            <a:pPr indent="0" lvl="0" marL="0" marR="0" rtl="0" algn="l">
              <a:lnSpc>
                <a:spcPct val="70000"/>
              </a:lnSpc>
              <a:spcBef>
                <a:spcPts val="352"/>
              </a:spcBef>
              <a:spcAft>
                <a:spcPts val="0"/>
              </a:spcAft>
              <a:buClr>
                <a:schemeClr val="accent3"/>
              </a:buClr>
              <a:buSzPts val="1584"/>
              <a:buFont typeface="Noto Sans Symbols"/>
              <a:buNone/>
            </a:pPr>
            <a:r>
              <a:rPr b="0" lang="en-US" sz="1760">
                <a:solidFill>
                  <a:schemeClr val="dk1"/>
                </a:solidFill>
                <a:latin typeface="Calibri"/>
                <a:ea typeface="Calibri"/>
                <a:cs typeface="Calibri"/>
                <a:sym typeface="Calibri"/>
              </a:rPr>
              <a:t>** This is an important exercise, if this exercise is not completed, you won’t be able to run any kubernetes related exercise</a:t>
            </a:r>
            <a:endParaRPr b="1" sz="989">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73"/>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Pokemon Go</a:t>
            </a:r>
            <a:endParaRPr b="1" i="0" sz="3600" u="none" cap="none" strike="noStrike">
              <a:solidFill>
                <a:schemeClr val="accent3"/>
              </a:solidFill>
              <a:latin typeface="Calibri"/>
              <a:ea typeface="Calibri"/>
              <a:cs typeface="Calibri"/>
              <a:sym typeface="Calibri"/>
            </a:endParaRPr>
          </a:p>
        </p:txBody>
      </p:sp>
      <p:pic>
        <p:nvPicPr>
          <p:cNvPr id="479" name="Google Shape;479;p73"/>
          <p:cNvPicPr preferRelativeResize="0"/>
          <p:nvPr/>
        </p:nvPicPr>
        <p:blipFill rotWithShape="1">
          <a:blip r:embed="rId3">
            <a:alphaModFix/>
          </a:blip>
          <a:srcRect b="0" l="0" r="0" t="0"/>
          <a:stretch/>
        </p:blipFill>
        <p:spPr>
          <a:xfrm>
            <a:off x="2768600" y="1905000"/>
            <a:ext cx="3594100" cy="2260600"/>
          </a:xfrm>
          <a:prstGeom prst="rect">
            <a:avLst/>
          </a:prstGeom>
          <a:noFill/>
          <a:ln>
            <a:noFill/>
          </a:ln>
        </p:spPr>
      </p:pic>
      <p:pic>
        <p:nvPicPr>
          <p:cNvPr id="480" name="Google Shape;480;p73"/>
          <p:cNvPicPr preferRelativeResize="0"/>
          <p:nvPr/>
        </p:nvPicPr>
        <p:blipFill rotWithShape="1">
          <a:blip r:embed="rId4">
            <a:alphaModFix/>
          </a:blip>
          <a:srcRect b="0" l="0" r="0" t="0"/>
          <a:stretch/>
        </p:blipFill>
        <p:spPr>
          <a:xfrm>
            <a:off x="5678103" y="3492500"/>
            <a:ext cx="3389697" cy="1917700"/>
          </a:xfrm>
          <a:prstGeom prst="rect">
            <a:avLst/>
          </a:prstGeom>
          <a:noFill/>
          <a:ln>
            <a:noFill/>
          </a:ln>
        </p:spPr>
      </p:pic>
      <p:pic>
        <p:nvPicPr>
          <p:cNvPr id="481" name="Google Shape;481;p73"/>
          <p:cNvPicPr preferRelativeResize="0"/>
          <p:nvPr/>
        </p:nvPicPr>
        <p:blipFill rotWithShape="1">
          <a:blip r:embed="rId5">
            <a:alphaModFix/>
          </a:blip>
          <a:srcRect b="0" l="0" r="0" t="0"/>
          <a:stretch/>
        </p:blipFill>
        <p:spPr>
          <a:xfrm>
            <a:off x="0" y="3568700"/>
            <a:ext cx="3389696" cy="1917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74"/>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Pokemon Go: Situation</a:t>
            </a:r>
            <a:endParaRPr b="1" i="0" sz="3600" u="none" cap="none" strike="noStrike">
              <a:solidFill>
                <a:schemeClr val="accent3"/>
              </a:solidFill>
              <a:latin typeface="Calibri"/>
              <a:ea typeface="Calibri"/>
              <a:cs typeface="Calibri"/>
              <a:sym typeface="Calibri"/>
            </a:endParaRPr>
          </a:p>
        </p:txBody>
      </p:sp>
      <p:sp>
        <p:nvSpPr>
          <p:cNvPr id="487" name="Google Shape;487;p74"/>
          <p:cNvSpPr txBox="1"/>
          <p:nvPr>
            <p:ph idx="1" type="body"/>
          </p:nvPr>
        </p:nvSpPr>
        <p:spPr>
          <a:xfrm>
            <a:off x="624691" y="1295400"/>
            <a:ext cx="3306153" cy="4730338"/>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998"/>
              <a:buFont typeface="Noto Sans Symbols"/>
              <a:buNone/>
            </a:pPr>
            <a:r>
              <a:rPr b="0" i="0" lang="en-US" sz="2220" u="none" cap="none" strike="noStrike">
                <a:solidFill>
                  <a:schemeClr val="dk1"/>
                </a:solidFill>
                <a:latin typeface="Calibri"/>
                <a:ea typeface="Calibri"/>
                <a:cs typeface="Calibri"/>
                <a:sym typeface="Calibri"/>
              </a:rPr>
              <a:t>Pokemon Go launched a hit app! The application was a viral, overnight roaring success.</a:t>
            </a:r>
            <a:endParaRPr/>
          </a:p>
          <a:p>
            <a:pPr indent="0" lvl="0" marL="0" marR="0" rtl="0" algn="l">
              <a:lnSpc>
                <a:spcPct val="80000"/>
              </a:lnSpc>
              <a:spcBef>
                <a:spcPts val="444"/>
              </a:spcBef>
              <a:spcAft>
                <a:spcPts val="0"/>
              </a:spcAft>
              <a:buClr>
                <a:schemeClr val="accent3"/>
              </a:buClr>
              <a:buSzPts val="1998"/>
              <a:buFont typeface="Noto Sans Symbols"/>
              <a:buNone/>
            </a:pPr>
            <a:r>
              <a:rPr b="0" i="0" lang="en-US" sz="2220" u="none" cap="none" strike="noStrike">
                <a:solidFill>
                  <a:schemeClr val="dk1"/>
                </a:solidFill>
                <a:latin typeface="Calibri"/>
                <a:ea typeface="Calibri"/>
                <a:cs typeface="Calibri"/>
                <a:sym typeface="Calibri"/>
              </a:rPr>
              <a:t> The challenge? It rapidly had 50x the worst case traffic estimate and grew rapidly</a:t>
            </a:r>
            <a:endParaRPr/>
          </a:p>
          <a:p>
            <a:pPr indent="-457200" lvl="0" marL="457200" marR="0" rtl="0" algn="l">
              <a:lnSpc>
                <a:spcPct val="8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Achieved the same active users in a month that took Twitter years to reach</a:t>
            </a:r>
            <a:endParaRPr/>
          </a:p>
          <a:p>
            <a:pPr indent="-457200" lvl="0" marL="457200" marR="0" rtl="0" algn="l">
              <a:lnSpc>
                <a:spcPct val="8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Was the most downloaded app in history within a few days</a:t>
            </a:r>
            <a:endParaRPr/>
          </a:p>
        </p:txBody>
      </p:sp>
      <p:pic>
        <p:nvPicPr>
          <p:cNvPr id="488" name="Google Shape;488;p74"/>
          <p:cNvPicPr preferRelativeResize="0"/>
          <p:nvPr/>
        </p:nvPicPr>
        <p:blipFill rotWithShape="1">
          <a:blip r:embed="rId3">
            <a:alphaModFix/>
          </a:blip>
          <a:srcRect b="0" l="0" r="0" t="0"/>
          <a:stretch/>
        </p:blipFill>
        <p:spPr>
          <a:xfrm>
            <a:off x="4114800" y="1198790"/>
            <a:ext cx="4842933" cy="2724150"/>
          </a:xfrm>
          <a:prstGeom prst="rect">
            <a:avLst/>
          </a:prstGeom>
          <a:noFill/>
          <a:ln>
            <a:noFill/>
          </a:ln>
        </p:spPr>
      </p:pic>
      <p:pic>
        <p:nvPicPr>
          <p:cNvPr id="489" name="Google Shape;489;p74"/>
          <p:cNvPicPr preferRelativeResize="0"/>
          <p:nvPr/>
        </p:nvPicPr>
        <p:blipFill rotWithShape="1">
          <a:blip r:embed="rId4">
            <a:alphaModFix/>
          </a:blip>
          <a:srcRect b="0" l="0" r="0" t="0"/>
          <a:stretch/>
        </p:blipFill>
        <p:spPr>
          <a:xfrm>
            <a:off x="6612466" y="4174177"/>
            <a:ext cx="2317926" cy="1851561"/>
          </a:xfrm>
          <a:prstGeom prst="rect">
            <a:avLst/>
          </a:prstGeom>
          <a:noFill/>
          <a:ln>
            <a:noFill/>
          </a:ln>
        </p:spPr>
      </p:pic>
      <p:pic>
        <p:nvPicPr>
          <p:cNvPr id="490" name="Google Shape;490;p74"/>
          <p:cNvPicPr preferRelativeResize="0"/>
          <p:nvPr/>
        </p:nvPicPr>
        <p:blipFill rotWithShape="1">
          <a:blip r:embed="rId5">
            <a:alphaModFix/>
          </a:blip>
          <a:srcRect b="0" l="0" r="0" t="0"/>
          <a:stretch/>
        </p:blipFill>
        <p:spPr>
          <a:xfrm>
            <a:off x="4114800" y="4174177"/>
            <a:ext cx="2313711" cy="181791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9"/>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Introductions</a:t>
            </a:r>
            <a:endParaRPr b="1" i="0" sz="3600" u="none" cap="none" strike="noStrike">
              <a:solidFill>
                <a:schemeClr val="accent3"/>
              </a:solidFill>
              <a:latin typeface="Calibri"/>
              <a:ea typeface="Calibri"/>
              <a:cs typeface="Calibri"/>
              <a:sym typeface="Calibri"/>
            </a:endParaRPr>
          </a:p>
        </p:txBody>
      </p:sp>
      <p:grpSp>
        <p:nvGrpSpPr>
          <p:cNvPr id="213" name="Google Shape;213;p39"/>
          <p:cNvGrpSpPr/>
          <p:nvPr/>
        </p:nvGrpSpPr>
        <p:grpSpPr>
          <a:xfrm>
            <a:off x="1488988" y="1401765"/>
            <a:ext cx="6166020" cy="4389436"/>
            <a:chOff x="3088" y="0"/>
            <a:chExt cx="6166020" cy="4389436"/>
          </a:xfrm>
        </p:grpSpPr>
        <p:sp>
          <p:nvSpPr>
            <p:cNvPr id="214" name="Google Shape;214;p39"/>
            <p:cNvSpPr/>
            <p:nvPr/>
          </p:nvSpPr>
          <p:spPr>
            <a:xfrm>
              <a:off x="462914" y="0"/>
              <a:ext cx="5246370" cy="4389436"/>
            </a:xfrm>
            <a:prstGeom prst="rightArrow">
              <a:avLst>
                <a:gd fmla="val 50000" name="adj1"/>
                <a:gd fmla="val 50000" name="adj2"/>
              </a:avLst>
            </a:prstGeom>
            <a:solidFill>
              <a:srgbClr val="CFD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5" name="Google Shape;215;p39"/>
            <p:cNvSpPr/>
            <p:nvPr/>
          </p:nvSpPr>
          <p:spPr>
            <a:xfrm>
              <a:off x="3088"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6" name="Google Shape;216;p39"/>
            <p:cNvSpPr txBox="1"/>
            <p:nvPr/>
          </p:nvSpPr>
          <p:spPr>
            <a:xfrm>
              <a:off x="75619"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What is your Name and Job Role?</a:t>
              </a:r>
              <a:endParaRPr b="0" i="0" sz="1400" u="none" cap="none" strike="noStrike">
                <a:solidFill>
                  <a:srgbClr val="000000"/>
                </a:solidFill>
                <a:latin typeface="Arial"/>
                <a:ea typeface="Arial"/>
                <a:cs typeface="Arial"/>
                <a:sym typeface="Arial"/>
              </a:endParaRPr>
            </a:p>
          </p:txBody>
        </p:sp>
        <p:sp>
          <p:nvSpPr>
            <p:cNvPr id="217" name="Google Shape;217;p39"/>
            <p:cNvSpPr/>
            <p:nvPr/>
          </p:nvSpPr>
          <p:spPr>
            <a:xfrm>
              <a:off x="1563166"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8" name="Google Shape;218;p39"/>
            <p:cNvSpPr txBox="1"/>
            <p:nvPr/>
          </p:nvSpPr>
          <p:spPr>
            <a:xfrm>
              <a:off x="1635695"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Your company or team?</a:t>
              </a:r>
              <a:endParaRPr b="0" i="0" sz="1400" u="none" cap="none" strike="noStrike">
                <a:solidFill>
                  <a:srgbClr val="000000"/>
                </a:solidFill>
                <a:latin typeface="Arial"/>
                <a:ea typeface="Arial"/>
                <a:cs typeface="Arial"/>
                <a:sym typeface="Arial"/>
              </a:endParaRPr>
            </a:p>
          </p:txBody>
        </p:sp>
        <p:sp>
          <p:nvSpPr>
            <p:cNvPr id="219" name="Google Shape;219;p39"/>
            <p:cNvSpPr/>
            <p:nvPr/>
          </p:nvSpPr>
          <p:spPr>
            <a:xfrm>
              <a:off x="3123243"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0" name="Google Shape;220;p39"/>
            <p:cNvSpPr txBox="1"/>
            <p:nvPr/>
          </p:nvSpPr>
          <p:spPr>
            <a:xfrm>
              <a:off x="3195774"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Expectations for the class?</a:t>
              </a:r>
              <a:endParaRPr b="0" i="0" sz="1400" u="none" cap="none" strike="noStrike">
                <a:solidFill>
                  <a:srgbClr val="000000"/>
                </a:solidFill>
                <a:latin typeface="Arial"/>
                <a:ea typeface="Arial"/>
                <a:cs typeface="Arial"/>
                <a:sym typeface="Arial"/>
              </a:endParaRPr>
            </a:p>
          </p:txBody>
        </p:sp>
        <p:sp>
          <p:nvSpPr>
            <p:cNvPr id="221" name="Google Shape;221;p39"/>
            <p:cNvSpPr/>
            <p:nvPr/>
          </p:nvSpPr>
          <p:spPr>
            <a:xfrm>
              <a:off x="4683321"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2" name="Google Shape;222;p39"/>
            <p:cNvSpPr txBox="1"/>
            <p:nvPr/>
          </p:nvSpPr>
          <p:spPr>
            <a:xfrm>
              <a:off x="4755851"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Something interesting about yourself?</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75"/>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Pokemon Go: Action</a:t>
            </a:r>
            <a:endParaRPr b="1" i="0" sz="3600" u="none" cap="none" strike="noStrike">
              <a:solidFill>
                <a:schemeClr val="accent3"/>
              </a:solidFill>
              <a:latin typeface="Calibri"/>
              <a:ea typeface="Calibri"/>
              <a:cs typeface="Calibri"/>
              <a:sym typeface="Calibri"/>
            </a:endParaRPr>
          </a:p>
        </p:txBody>
      </p:sp>
      <p:sp>
        <p:nvSpPr>
          <p:cNvPr id="496" name="Google Shape;496;p75"/>
          <p:cNvSpPr txBox="1"/>
          <p:nvPr>
            <p:ph idx="1" type="body"/>
          </p:nvPr>
        </p:nvSpPr>
        <p:spPr>
          <a:xfrm>
            <a:off x="624692" y="1295400"/>
            <a:ext cx="8214508"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Application for the logic ran on Google Container Engine powered by Kubernetes.</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Enabled automation to scale the application to millions of users</a:t>
            </a:r>
            <a:endParaRPr b="0" i="0" sz="2400" u="none" cap="none" strike="noStrike">
              <a:solidFill>
                <a:schemeClr val="dk1"/>
              </a:solidFill>
              <a:latin typeface="Calibri"/>
              <a:ea typeface="Calibri"/>
              <a:cs typeface="Calibri"/>
              <a:sym typeface="Calibri"/>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Also enabled upgrading the version of the cluster and load balancer without downtime while millions of players were online</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497" name="Google Shape;497;p75"/>
          <p:cNvPicPr preferRelativeResize="0"/>
          <p:nvPr/>
        </p:nvPicPr>
        <p:blipFill rotWithShape="1">
          <a:blip r:embed="rId3">
            <a:alphaModFix/>
          </a:blip>
          <a:srcRect b="0" l="0" r="0" t="0"/>
          <a:stretch/>
        </p:blipFill>
        <p:spPr>
          <a:xfrm>
            <a:off x="5071836" y="3848100"/>
            <a:ext cx="3454400" cy="1943100"/>
          </a:xfrm>
          <a:prstGeom prst="rect">
            <a:avLst/>
          </a:prstGeom>
          <a:noFill/>
          <a:ln>
            <a:noFill/>
          </a:ln>
        </p:spPr>
      </p:pic>
      <p:pic>
        <p:nvPicPr>
          <p:cNvPr id="498" name="Google Shape;498;p75"/>
          <p:cNvPicPr preferRelativeResize="0"/>
          <p:nvPr/>
        </p:nvPicPr>
        <p:blipFill rotWithShape="1">
          <a:blip r:embed="rId4">
            <a:alphaModFix/>
          </a:blip>
          <a:srcRect b="0" l="0" r="0" t="0"/>
          <a:stretch/>
        </p:blipFill>
        <p:spPr>
          <a:xfrm>
            <a:off x="661308" y="3848100"/>
            <a:ext cx="3413908" cy="209955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76"/>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Pokemon Go: Action</a:t>
            </a:r>
            <a:endParaRPr b="1" i="0" sz="3600" u="none" cap="none" strike="noStrike">
              <a:solidFill>
                <a:schemeClr val="accent3"/>
              </a:solidFill>
              <a:latin typeface="Calibri"/>
              <a:ea typeface="Calibri"/>
              <a:cs typeface="Calibri"/>
              <a:sym typeface="Calibri"/>
            </a:endParaRPr>
          </a:p>
        </p:txBody>
      </p:sp>
      <p:sp>
        <p:nvSpPr>
          <p:cNvPr id="504" name="Google Shape;504;p76"/>
          <p:cNvSpPr txBox="1"/>
          <p:nvPr>
            <p:ph idx="1" type="body"/>
          </p:nvPr>
        </p:nvSpPr>
        <p:spPr>
          <a:xfrm>
            <a:off x="624692" y="1295400"/>
            <a:ext cx="8214508"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Even Google doesn’t have unlimited resources and engineers</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Google CRE (Cloud Reliability Engineer team) worked closely with Niantic to review and optimize the architecture.</a:t>
            </a:r>
            <a:endParaRPr/>
          </a:p>
          <a:p>
            <a:pPr indent="0" lvl="0" marL="0" marR="0" rtl="0" algn="l">
              <a:lnSpc>
                <a:spcPct val="90000"/>
              </a:lnSpc>
              <a:spcBef>
                <a:spcPts val="48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Pokemon Go used Cloud Datastore, a cloud native NoSQL database. </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This enabled the application to scale without the sharding requirements that would have been needed with MySQL or Postgres for example</a:t>
            </a:r>
            <a:endParaRPr/>
          </a:p>
          <a:p>
            <a:pPr indent="0" lvl="0" marL="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505" name="Google Shape;505;p76"/>
          <p:cNvPicPr preferRelativeResize="0"/>
          <p:nvPr/>
        </p:nvPicPr>
        <p:blipFill rotWithShape="1">
          <a:blip r:embed="rId3">
            <a:alphaModFix/>
          </a:blip>
          <a:srcRect b="0" l="0" r="0" t="0"/>
          <a:stretch/>
        </p:blipFill>
        <p:spPr>
          <a:xfrm>
            <a:off x="6740782" y="4312970"/>
            <a:ext cx="1804257" cy="1562100"/>
          </a:xfrm>
          <a:prstGeom prst="rect">
            <a:avLst/>
          </a:prstGeom>
          <a:noFill/>
          <a:ln>
            <a:noFill/>
          </a:ln>
        </p:spPr>
      </p:pic>
      <p:pic>
        <p:nvPicPr>
          <p:cNvPr id="506" name="Google Shape;506;p76"/>
          <p:cNvPicPr preferRelativeResize="0"/>
          <p:nvPr/>
        </p:nvPicPr>
        <p:blipFill rotWithShape="1">
          <a:blip r:embed="rId4">
            <a:alphaModFix/>
          </a:blip>
          <a:srcRect b="0" l="0" r="0" t="0"/>
          <a:stretch/>
        </p:blipFill>
        <p:spPr>
          <a:xfrm>
            <a:off x="762000" y="4255820"/>
            <a:ext cx="5029200" cy="1676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7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Pokemon Go: Result</a:t>
            </a:r>
            <a:endParaRPr b="1" i="0" sz="3600" u="none" cap="none" strike="noStrike">
              <a:solidFill>
                <a:schemeClr val="accent3"/>
              </a:solidFill>
              <a:latin typeface="Calibri"/>
              <a:ea typeface="Calibri"/>
              <a:cs typeface="Calibri"/>
              <a:sym typeface="Calibri"/>
            </a:endParaRPr>
          </a:p>
        </p:txBody>
      </p:sp>
      <p:sp>
        <p:nvSpPr>
          <p:cNvPr id="512" name="Google Shape;512;p77"/>
          <p:cNvSpPr txBox="1"/>
          <p:nvPr>
            <p:ph idx="1" type="body"/>
          </p:nvPr>
        </p:nvSpPr>
        <p:spPr>
          <a:xfrm>
            <a:off x="624692" y="1295400"/>
            <a:ext cx="8214508"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Was able to launch in Japan a mere two weeks after the US launch, where they received 3x the US users without incident.</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Was the largest Kubernetes deployment ever, with multitude of bugs identified, fixed and merged into the open source repo</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The cluster ended up utilizing tens of thousands of cores</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Arguably the first successful overnight/viral planet-wide launch</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Was eventually downloaded more than 500 million times and 25 million players at peak</a:t>
            </a:r>
            <a:endParaRPr b="0" i="0" sz="2400" u="none" cap="none" strike="noStrike">
              <a:solidFill>
                <a:schemeClr val="dk1"/>
              </a:solidFill>
              <a:latin typeface="Calibri"/>
              <a:ea typeface="Calibri"/>
              <a:cs typeface="Calibri"/>
              <a:sym typeface="Calibri"/>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Inspired users to walk over 5.4 billion miles over the course of a year due to gameplay</a:t>
            </a:r>
            <a:endParaRPr b="0" i="0" sz="24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78"/>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Containers</a:t>
            </a:r>
            <a:endParaRPr b="1" i="0" sz="3600" u="none" cap="none" strike="noStrike">
              <a:solidFill>
                <a:schemeClr val="accent3"/>
              </a:solidFill>
              <a:latin typeface="Calibri"/>
              <a:ea typeface="Calibri"/>
              <a:cs typeface="Calibri"/>
              <a:sym typeface="Calibri"/>
            </a:endParaRPr>
          </a:p>
        </p:txBody>
      </p:sp>
      <p:pic>
        <p:nvPicPr>
          <p:cNvPr id="518" name="Google Shape;518;p78"/>
          <p:cNvPicPr preferRelativeResize="0"/>
          <p:nvPr>
            <p:ph idx="1" type="body"/>
          </p:nvPr>
        </p:nvPicPr>
        <p:blipFill rotWithShape="1">
          <a:blip r:embed="rId3">
            <a:alphaModFix/>
          </a:blip>
          <a:srcRect b="0" l="0" r="0" t="0"/>
          <a:stretch/>
        </p:blipFill>
        <p:spPr>
          <a:xfrm>
            <a:off x="1719735" y="1520688"/>
            <a:ext cx="5704530" cy="44195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79"/>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Container Advantages</a:t>
            </a:r>
            <a:endParaRPr b="1" i="0" sz="3600" u="none" cap="none" strike="noStrike">
              <a:solidFill>
                <a:schemeClr val="accent3"/>
              </a:solidFill>
              <a:latin typeface="Calibri"/>
              <a:ea typeface="Calibri"/>
              <a:cs typeface="Calibri"/>
              <a:sym typeface="Calibri"/>
            </a:endParaRPr>
          </a:p>
        </p:txBody>
      </p:sp>
      <p:sp>
        <p:nvSpPr>
          <p:cNvPr id="524" name="Google Shape;524;p79"/>
          <p:cNvSpPr txBox="1"/>
          <p:nvPr>
            <p:ph idx="1" type="body"/>
          </p:nvPr>
        </p:nvSpPr>
        <p:spPr>
          <a:xfrm>
            <a:off x="628650" y="1524001"/>
            <a:ext cx="7677150" cy="20573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Portable</a:t>
            </a:r>
            <a:endParaRPr/>
          </a:p>
          <a:p>
            <a:pPr indent="-457200" lvl="0" marL="457200" marR="0" rtl="0" algn="l">
              <a:lnSpc>
                <a:spcPct val="8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Isolated</a:t>
            </a:r>
            <a:endParaRPr/>
          </a:p>
          <a:p>
            <a:pPr indent="-457200" lvl="0" marL="457200" marR="0" rtl="0" algn="l">
              <a:lnSpc>
                <a:spcPct val="8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Lighter footprint &amp; overhead (vs VMs)</a:t>
            </a:r>
            <a:endParaRPr/>
          </a:p>
          <a:p>
            <a:pPr indent="-457200" lvl="0" marL="457200" marR="0" rtl="0" algn="l">
              <a:lnSpc>
                <a:spcPct val="8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Simplify Devops practices</a:t>
            </a:r>
            <a:endParaRPr/>
          </a:p>
          <a:p>
            <a:pPr indent="-457200" lvl="0" marL="457200" marR="0" rtl="0" algn="l">
              <a:lnSpc>
                <a:spcPct val="8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Speed up Continuous Integration</a:t>
            </a:r>
            <a:endParaRPr/>
          </a:p>
          <a:p>
            <a:pPr indent="-457200" lvl="0" marL="457200" marR="0" rtl="0" algn="l">
              <a:lnSpc>
                <a:spcPct val="8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Empower Microservice architectures and adoption</a:t>
            </a:r>
            <a:endParaRPr/>
          </a:p>
          <a:p>
            <a:pPr indent="-288036" lvl="0" marL="457200" marR="0" rtl="0" algn="l">
              <a:lnSpc>
                <a:spcPct val="80000"/>
              </a:lnSpc>
              <a:spcBef>
                <a:spcPts val="592"/>
              </a:spcBef>
              <a:spcAft>
                <a:spcPts val="0"/>
              </a:spcAft>
              <a:buClr>
                <a:schemeClr val="accent3"/>
              </a:buClr>
              <a:buSzPts val="2664"/>
              <a:buFont typeface="Noto Sans Symbols"/>
              <a:buNone/>
            </a:pPr>
            <a:r>
              <a:t/>
            </a:r>
            <a:endParaRPr b="1" i="0" sz="2960" u="none" cap="none" strike="noStrike">
              <a:solidFill>
                <a:schemeClr val="dk1"/>
              </a:solidFill>
              <a:latin typeface="Calibri"/>
              <a:ea typeface="Calibri"/>
              <a:cs typeface="Calibri"/>
              <a:sym typeface="Calibri"/>
            </a:endParaRPr>
          </a:p>
        </p:txBody>
      </p:sp>
      <p:pic>
        <p:nvPicPr>
          <p:cNvPr id="525" name="Google Shape;525;p79"/>
          <p:cNvPicPr preferRelativeResize="0"/>
          <p:nvPr/>
        </p:nvPicPr>
        <p:blipFill rotWithShape="1">
          <a:blip r:embed="rId3">
            <a:alphaModFix/>
          </a:blip>
          <a:srcRect b="0" l="0" r="0" t="0"/>
          <a:stretch/>
        </p:blipFill>
        <p:spPr>
          <a:xfrm>
            <a:off x="1676400" y="3886200"/>
            <a:ext cx="5118100" cy="207304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8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Challenges with multiple containers</a:t>
            </a:r>
            <a:endParaRPr b="1" i="0" sz="3600" u="none" cap="none" strike="noStrike">
              <a:solidFill>
                <a:schemeClr val="accent3"/>
              </a:solidFill>
              <a:latin typeface="Calibri"/>
              <a:ea typeface="Calibri"/>
              <a:cs typeface="Calibri"/>
              <a:sym typeface="Calibri"/>
            </a:endParaRPr>
          </a:p>
        </p:txBody>
      </p:sp>
      <p:pic>
        <p:nvPicPr>
          <p:cNvPr id="531" name="Google Shape;531;p80"/>
          <p:cNvPicPr preferRelativeResize="0"/>
          <p:nvPr>
            <p:ph idx="1" type="body"/>
          </p:nvPr>
        </p:nvPicPr>
        <p:blipFill rotWithShape="1">
          <a:blip r:embed="rId3">
            <a:alphaModFix/>
          </a:blip>
          <a:srcRect b="0" l="0" r="0" t="0"/>
          <a:stretch/>
        </p:blipFill>
        <p:spPr>
          <a:xfrm>
            <a:off x="247650" y="1752601"/>
            <a:ext cx="4055469" cy="3200400"/>
          </a:xfrm>
          <a:prstGeom prst="rect">
            <a:avLst/>
          </a:prstGeom>
          <a:noFill/>
          <a:ln>
            <a:noFill/>
          </a:ln>
        </p:spPr>
      </p:pic>
      <p:sp>
        <p:nvSpPr>
          <p:cNvPr id="532" name="Google Shape;532;p80"/>
          <p:cNvSpPr txBox="1"/>
          <p:nvPr/>
        </p:nvSpPr>
        <p:spPr>
          <a:xfrm>
            <a:off x="4648200" y="1752601"/>
            <a:ext cx="4191000" cy="2862322"/>
          </a:xfrm>
          <a:prstGeom prst="rect">
            <a:avLst/>
          </a:prstGeom>
          <a:noFill/>
          <a:ln>
            <a:noFill/>
          </a:ln>
        </p:spPr>
        <p:txBody>
          <a:bodyPr anchorCtr="0" anchor="t" bIns="45700" lIns="91425" spcFirstLastPara="1" rIns="91425" wrap="square" tIns="45700">
            <a:noAutofit/>
          </a:bodyPr>
          <a:lstStyle/>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How to scale?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Once I scale, where are they?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How do my containers find each other?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How should I manage port conflicts?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What if a host fails?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How to update them? Health checks?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How will I track their logs?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8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Container Orchestration Tools</a:t>
            </a:r>
            <a:endParaRPr b="1" i="0" sz="3600" u="none" cap="none" strike="noStrike">
              <a:solidFill>
                <a:schemeClr val="accent3"/>
              </a:solidFill>
              <a:latin typeface="Calibri"/>
              <a:ea typeface="Calibri"/>
              <a:cs typeface="Calibri"/>
              <a:sym typeface="Calibri"/>
            </a:endParaRPr>
          </a:p>
        </p:txBody>
      </p:sp>
      <p:sp>
        <p:nvSpPr>
          <p:cNvPr id="538" name="Google Shape;538;p81"/>
          <p:cNvSpPr txBox="1"/>
          <p:nvPr>
            <p:ph idx="1" type="body"/>
          </p:nvPr>
        </p:nvSpPr>
        <p:spPr>
          <a:xfrm>
            <a:off x="628650" y="1524001"/>
            <a:ext cx="7886700" cy="7619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1836"/>
              <a:buFont typeface="Noto Sans Symbols"/>
              <a:buChar char="▪"/>
            </a:pPr>
            <a:r>
              <a:rPr b="0" i="0" lang="en-US" sz="2040" u="none" cap="none" strike="noStrike">
                <a:solidFill>
                  <a:schemeClr val="dk1"/>
                </a:solidFill>
                <a:latin typeface="Calibri"/>
                <a:ea typeface="Calibri"/>
                <a:cs typeface="Calibri"/>
                <a:sym typeface="Calibri"/>
              </a:rPr>
              <a:t>The three most popular are: Kubernetes, Docker Swarm &amp; Mesos</a:t>
            </a:r>
            <a:endParaRPr b="0" i="0" sz="2040" u="none" cap="none" strike="noStrike">
              <a:solidFill>
                <a:schemeClr val="dk1"/>
              </a:solidFill>
              <a:latin typeface="Calibri"/>
              <a:ea typeface="Calibri"/>
              <a:cs typeface="Calibri"/>
              <a:sym typeface="Calibri"/>
            </a:endParaRPr>
          </a:p>
          <a:p>
            <a:pPr indent="-457200" lvl="0" marL="457200" marR="0" rtl="0" algn="l">
              <a:lnSpc>
                <a:spcPct val="80000"/>
              </a:lnSpc>
              <a:spcBef>
                <a:spcPts val="408"/>
              </a:spcBef>
              <a:spcAft>
                <a:spcPts val="0"/>
              </a:spcAft>
              <a:buClr>
                <a:schemeClr val="accent3"/>
              </a:buClr>
              <a:buSzPts val="1836"/>
              <a:buFont typeface="Noto Sans Symbols"/>
              <a:buChar char="▪"/>
            </a:pPr>
            <a:r>
              <a:rPr b="0" i="0" lang="en-US" sz="2040" u="none" cap="none" strike="noStrike">
                <a:solidFill>
                  <a:schemeClr val="dk1"/>
                </a:solidFill>
                <a:latin typeface="Calibri"/>
                <a:ea typeface="Calibri"/>
                <a:cs typeface="Calibri"/>
                <a:sym typeface="Calibri"/>
              </a:rPr>
              <a:t>Kubernetes has become the unofficial standard</a:t>
            </a:r>
            <a:endParaRPr b="0" i="0" sz="2040" u="none" cap="none" strike="noStrike">
              <a:solidFill>
                <a:schemeClr val="dk1"/>
              </a:solidFill>
              <a:latin typeface="Calibri"/>
              <a:ea typeface="Calibri"/>
              <a:cs typeface="Calibri"/>
              <a:sym typeface="Calibri"/>
            </a:endParaRPr>
          </a:p>
        </p:txBody>
      </p:sp>
      <p:pic>
        <p:nvPicPr>
          <p:cNvPr id="539" name="Google Shape;539;p81"/>
          <p:cNvPicPr preferRelativeResize="0"/>
          <p:nvPr/>
        </p:nvPicPr>
        <p:blipFill rotWithShape="1">
          <a:blip r:embed="rId3">
            <a:alphaModFix/>
          </a:blip>
          <a:srcRect b="0" l="0" r="0" t="0"/>
          <a:stretch/>
        </p:blipFill>
        <p:spPr>
          <a:xfrm>
            <a:off x="1219200" y="2362200"/>
            <a:ext cx="6943663" cy="367287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82"/>
          <p:cNvSpPr txBox="1"/>
          <p:nvPr>
            <p:ph type="title"/>
          </p:nvPr>
        </p:nvSpPr>
        <p:spPr>
          <a:xfrm>
            <a:off x="628650" y="365129"/>
            <a:ext cx="7886700" cy="1158872"/>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3"/>
              </a:buClr>
              <a:buSzPts val="3600"/>
              <a:buFont typeface="Calibri"/>
              <a:buNone/>
            </a:pPr>
            <a:r>
              <a:rPr lang="en-US"/>
              <a:t>Kubernetes Architecture</a:t>
            </a:r>
            <a:endParaRPr/>
          </a:p>
        </p:txBody>
      </p:sp>
      <p:pic>
        <p:nvPicPr>
          <p:cNvPr id="545" name="Google Shape;545;p82"/>
          <p:cNvPicPr preferRelativeResize="0"/>
          <p:nvPr/>
        </p:nvPicPr>
        <p:blipFill rotWithShape="1">
          <a:blip r:embed="rId3">
            <a:alphaModFix/>
          </a:blip>
          <a:srcRect b="0" l="0" r="0" t="0"/>
          <a:stretch/>
        </p:blipFill>
        <p:spPr>
          <a:xfrm>
            <a:off x="817250" y="1986577"/>
            <a:ext cx="7509499" cy="3351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83"/>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K8s Architecture – Networking view</a:t>
            </a:r>
            <a:endParaRPr b="1" i="0" sz="3600" u="none" cap="none" strike="noStrike">
              <a:solidFill>
                <a:schemeClr val="accent3"/>
              </a:solidFill>
              <a:latin typeface="Calibri"/>
              <a:ea typeface="Calibri"/>
              <a:cs typeface="Calibri"/>
              <a:sym typeface="Calibri"/>
            </a:endParaRPr>
          </a:p>
        </p:txBody>
      </p:sp>
      <p:pic>
        <p:nvPicPr>
          <p:cNvPr id="551" name="Google Shape;551;p83"/>
          <p:cNvPicPr preferRelativeResize="0"/>
          <p:nvPr/>
        </p:nvPicPr>
        <p:blipFill rotWithShape="1">
          <a:blip r:embed="rId3">
            <a:alphaModFix/>
          </a:blip>
          <a:srcRect b="0" l="0" r="0" t="0"/>
          <a:stretch/>
        </p:blipFill>
        <p:spPr>
          <a:xfrm>
            <a:off x="1466850" y="1447800"/>
            <a:ext cx="6210300" cy="44241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84"/>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K8s Architecture – Simplified</a:t>
            </a:r>
            <a:endParaRPr b="1" i="0" sz="3600" u="none" cap="none" strike="noStrike">
              <a:solidFill>
                <a:schemeClr val="accent3"/>
              </a:solidFill>
              <a:latin typeface="Calibri"/>
              <a:ea typeface="Calibri"/>
              <a:cs typeface="Calibri"/>
              <a:sym typeface="Calibri"/>
            </a:endParaRPr>
          </a:p>
        </p:txBody>
      </p:sp>
      <p:pic>
        <p:nvPicPr>
          <p:cNvPr id="557" name="Google Shape;557;p84"/>
          <p:cNvPicPr preferRelativeResize="0"/>
          <p:nvPr/>
        </p:nvPicPr>
        <p:blipFill rotWithShape="1">
          <a:blip r:embed="rId3">
            <a:alphaModFix/>
          </a:blip>
          <a:srcRect b="0" l="0" r="0" t="0"/>
          <a:stretch/>
        </p:blipFill>
        <p:spPr>
          <a:xfrm>
            <a:off x="1524000" y="1524001"/>
            <a:ext cx="6096000" cy="44638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4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What to expect from this class</a:t>
            </a:r>
            <a:endParaRPr b="1" i="0" sz="3600" u="none" cap="none" strike="noStrike">
              <a:solidFill>
                <a:schemeClr val="accent3"/>
              </a:solidFill>
              <a:latin typeface="Calibri"/>
              <a:ea typeface="Calibri"/>
              <a:cs typeface="Calibri"/>
              <a:sym typeface="Calibri"/>
            </a:endParaRPr>
          </a:p>
        </p:txBody>
      </p:sp>
      <p:sp>
        <p:nvSpPr>
          <p:cNvPr id="228" name="Google Shape;228;p40"/>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Flexibility</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Conversations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Literacy and awareness on many of the principles, tools, and practices</a:t>
            </a:r>
            <a:r>
              <a:rPr b="1" i="0" lang="en-US" sz="3200" u="none" cap="none" strike="noStrike">
                <a:solidFill>
                  <a:schemeClr val="dk1"/>
                </a:solidFill>
                <a:latin typeface="Calibri"/>
                <a:ea typeface="Calibri"/>
                <a:cs typeface="Calibri"/>
                <a:sym typeface="Calibri"/>
              </a:rPr>
              <a:t> surrounding Microservices culture, architecture and implementation.</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An effort to focus on your own situations and challenges so you can act on what you learn.</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85"/>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Stats</a:t>
            </a:r>
            <a:endParaRPr b="1" i="0" sz="3600" u="none" cap="none" strike="noStrike">
              <a:solidFill>
                <a:schemeClr val="accent3"/>
              </a:solidFill>
              <a:latin typeface="Calibri"/>
              <a:ea typeface="Calibri"/>
              <a:cs typeface="Calibri"/>
              <a:sym typeface="Calibri"/>
            </a:endParaRPr>
          </a:p>
        </p:txBody>
      </p:sp>
      <p:sp>
        <p:nvSpPr>
          <p:cNvPr id="563" name="Google Shape;563;p85"/>
          <p:cNvSpPr txBox="1"/>
          <p:nvPr>
            <p:ph idx="1" type="body"/>
          </p:nvPr>
        </p:nvSpPr>
        <p:spPr>
          <a:xfrm>
            <a:off x="628650" y="1524001"/>
            <a:ext cx="7886700" cy="15240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Top 100 project by stars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22k LinkedIn professionals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Largest container management ecosystem</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graphicFrame>
        <p:nvGraphicFramePr>
          <p:cNvPr id="564" name="Google Shape;564;p85"/>
          <p:cNvGraphicFramePr/>
          <p:nvPr/>
        </p:nvGraphicFramePr>
        <p:xfrm>
          <a:off x="465382" y="3200399"/>
          <a:ext cx="3000000" cy="3000000"/>
        </p:xfrm>
        <a:graphic>
          <a:graphicData uri="http://schemas.openxmlformats.org/drawingml/2006/table">
            <a:tbl>
              <a:tblPr bandRow="1" firstRow="1">
                <a:noFill/>
                <a:tableStyleId>{7784409E-6E2A-4E8D-9BF2-6A112C342544}</a:tableStyleId>
              </a:tblPr>
              <a:tblGrid>
                <a:gridCol w="1318075"/>
                <a:gridCol w="1318075"/>
                <a:gridCol w="1318075"/>
              </a:tblGrid>
              <a:tr h="377950">
                <a:tc gridSpan="3">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Github</a:t>
                      </a:r>
                      <a:endParaRPr sz="1800" u="none" cap="none" strike="noStrike"/>
                    </a:p>
                  </a:txBody>
                  <a:tcPr marT="45725" marB="45725" marR="91450" marL="91450" anchor="b"/>
                </a:tc>
                <a:tc hMerge="1"/>
                <a:tc hMerge="1"/>
              </a:tr>
              <a:tr h="944875">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54k+ Commits</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280+ Releases</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1365+ Contributors</a:t>
                      </a:r>
                      <a:endParaRPr sz="1800" u="none" cap="none" strike="noStrike"/>
                    </a:p>
                  </a:txBody>
                  <a:tcPr marT="45725" marB="45725" marR="91450" marL="91450" anchor="b"/>
                </a:tc>
              </a:tr>
              <a:tr h="1332525">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100 Forked Github Project</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2 Starred Go Project</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0.01% Starred Github Project</a:t>
                      </a:r>
                      <a:endParaRPr sz="1800" u="none" cap="none" strike="noStrike"/>
                    </a:p>
                  </a:txBody>
                  <a:tcPr marT="45725" marB="45725" marR="91450" marL="91450" anchor="b"/>
                </a:tc>
              </a:tr>
            </a:tbl>
          </a:graphicData>
        </a:graphic>
      </p:graphicFrame>
      <p:pic>
        <p:nvPicPr>
          <p:cNvPr id="565" name="Google Shape;565;p85"/>
          <p:cNvPicPr preferRelativeResize="0"/>
          <p:nvPr/>
        </p:nvPicPr>
        <p:blipFill rotWithShape="1">
          <a:blip r:embed="rId3">
            <a:alphaModFix/>
          </a:blip>
          <a:srcRect b="0" l="0" r="0" t="0"/>
          <a:stretch/>
        </p:blipFill>
        <p:spPr>
          <a:xfrm>
            <a:off x="5181600" y="3200400"/>
            <a:ext cx="3435350" cy="265595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86"/>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Feature Comparison (March 2016)</a:t>
            </a:r>
            <a:endParaRPr b="1" i="0" sz="3600" u="none" cap="none" strike="noStrike">
              <a:solidFill>
                <a:schemeClr val="accent3"/>
              </a:solidFill>
              <a:latin typeface="Calibri"/>
              <a:ea typeface="Calibri"/>
              <a:cs typeface="Calibri"/>
              <a:sym typeface="Calibri"/>
            </a:endParaRPr>
          </a:p>
        </p:txBody>
      </p:sp>
      <p:pic>
        <p:nvPicPr>
          <p:cNvPr id="571" name="Google Shape;571;p86"/>
          <p:cNvPicPr preferRelativeResize="0"/>
          <p:nvPr>
            <p:ph idx="1" type="body"/>
          </p:nvPr>
        </p:nvPicPr>
        <p:blipFill rotWithShape="1">
          <a:blip r:embed="rId3">
            <a:alphaModFix/>
          </a:blip>
          <a:srcRect b="0" l="0" r="0" t="0"/>
          <a:stretch/>
        </p:blipFill>
        <p:spPr>
          <a:xfrm>
            <a:off x="637625" y="2111926"/>
            <a:ext cx="7868749" cy="347711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8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Github</a:t>
            </a:r>
            <a:endParaRPr b="1" i="0" sz="3600" u="none" cap="none" strike="noStrike">
              <a:solidFill>
                <a:schemeClr val="accent3"/>
              </a:solidFill>
              <a:latin typeface="Calibri"/>
              <a:ea typeface="Calibri"/>
              <a:cs typeface="Calibri"/>
              <a:sym typeface="Calibri"/>
            </a:endParaRPr>
          </a:p>
        </p:txBody>
      </p:sp>
      <p:pic>
        <p:nvPicPr>
          <p:cNvPr id="577" name="Google Shape;577;p87"/>
          <p:cNvPicPr preferRelativeResize="0"/>
          <p:nvPr>
            <p:ph idx="1" type="body"/>
          </p:nvPr>
        </p:nvPicPr>
        <p:blipFill rotWithShape="1">
          <a:blip r:embed="rId3">
            <a:alphaModFix/>
          </a:blip>
          <a:srcRect b="0" l="0" r="0" t="0"/>
          <a:stretch/>
        </p:blipFill>
        <p:spPr>
          <a:xfrm>
            <a:off x="6477000" y="2590800"/>
            <a:ext cx="1757400" cy="1757400"/>
          </a:xfrm>
          <a:prstGeom prst="rect">
            <a:avLst/>
          </a:prstGeom>
          <a:noFill/>
          <a:ln>
            <a:noFill/>
          </a:ln>
        </p:spPr>
      </p:pic>
      <p:pic>
        <p:nvPicPr>
          <p:cNvPr id="578" name="Google Shape;578;p87"/>
          <p:cNvPicPr preferRelativeResize="0"/>
          <p:nvPr/>
        </p:nvPicPr>
        <p:blipFill rotWithShape="1">
          <a:blip r:embed="rId4">
            <a:alphaModFix/>
          </a:blip>
          <a:srcRect b="0" l="0" r="0" t="0"/>
          <a:stretch/>
        </p:blipFill>
        <p:spPr>
          <a:xfrm>
            <a:off x="2895600" y="2743200"/>
            <a:ext cx="3365501" cy="1766888"/>
          </a:xfrm>
          <a:prstGeom prst="rect">
            <a:avLst/>
          </a:prstGeom>
          <a:noFill/>
          <a:ln>
            <a:noFill/>
          </a:ln>
        </p:spPr>
      </p:pic>
      <p:pic>
        <p:nvPicPr>
          <p:cNvPr id="579" name="Google Shape;579;p87"/>
          <p:cNvPicPr preferRelativeResize="0"/>
          <p:nvPr/>
        </p:nvPicPr>
        <p:blipFill rotWithShape="1">
          <a:blip r:embed="rId5">
            <a:alphaModFix/>
          </a:blip>
          <a:srcRect b="0" l="0" r="0" t="0"/>
          <a:stretch/>
        </p:blipFill>
        <p:spPr>
          <a:xfrm>
            <a:off x="1066800" y="2867026"/>
            <a:ext cx="1481137" cy="148113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88"/>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Github: Situation</a:t>
            </a:r>
            <a:endParaRPr b="1" i="0" sz="3600" u="none" cap="none" strike="noStrike">
              <a:solidFill>
                <a:schemeClr val="accent3"/>
              </a:solidFill>
              <a:latin typeface="Calibri"/>
              <a:ea typeface="Calibri"/>
              <a:cs typeface="Calibri"/>
              <a:sym typeface="Calibri"/>
            </a:endParaRPr>
          </a:p>
        </p:txBody>
      </p:sp>
      <p:sp>
        <p:nvSpPr>
          <p:cNvPr id="585" name="Google Shape;585;p88"/>
          <p:cNvSpPr txBox="1"/>
          <p:nvPr>
            <p:ph idx="1" type="body"/>
          </p:nvPr>
        </p:nvSpPr>
        <p:spPr>
          <a:xfrm>
            <a:off x="628650" y="1295401"/>
            <a:ext cx="4857900" cy="4876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Written in Ruby with Puppet managed servers, the Github legacy architecture had challenges</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As traffic grew, latency started to increase</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As more GitHubbers came on board, overhead increased</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New services began to take days, weeks or months to deploy</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Increasingly the SRE team began to spend a large percentage of their time on maintenance, not features</a:t>
            </a:r>
            <a:endParaRPr/>
          </a:p>
        </p:txBody>
      </p:sp>
      <p:pic>
        <p:nvPicPr>
          <p:cNvPr id="586" name="Google Shape;586;p88"/>
          <p:cNvPicPr preferRelativeResize="0"/>
          <p:nvPr/>
        </p:nvPicPr>
        <p:blipFill rotWithShape="1">
          <a:blip r:embed="rId3">
            <a:alphaModFix/>
          </a:blip>
          <a:srcRect b="0" l="0" r="0" t="0"/>
          <a:stretch/>
        </p:blipFill>
        <p:spPr>
          <a:xfrm>
            <a:off x="5562600" y="1524001"/>
            <a:ext cx="3462596" cy="369887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89"/>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Github: Situation</a:t>
            </a:r>
            <a:endParaRPr b="1" i="0" sz="3600" u="none" cap="none" strike="noStrike">
              <a:solidFill>
                <a:schemeClr val="accent3"/>
              </a:solidFill>
              <a:latin typeface="Calibri"/>
              <a:ea typeface="Calibri"/>
              <a:cs typeface="Calibri"/>
              <a:sym typeface="Calibri"/>
            </a:endParaRPr>
          </a:p>
        </p:txBody>
      </p:sp>
      <p:sp>
        <p:nvSpPr>
          <p:cNvPr id="592" name="Google Shape;592;p89"/>
          <p:cNvSpPr txBox="1"/>
          <p:nvPr>
            <p:ph idx="1" type="body"/>
          </p:nvPr>
        </p:nvSpPr>
        <p:spPr>
          <a:xfrm>
            <a:off x="628650" y="1295401"/>
            <a:ext cx="4248000" cy="4876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998"/>
              <a:buFont typeface="Noto Sans Symbols"/>
              <a:buNone/>
            </a:pPr>
            <a:r>
              <a:rPr b="0" i="0" lang="en-US" sz="2220" u="none" cap="none" strike="noStrike">
                <a:solidFill>
                  <a:schemeClr val="dk1"/>
                </a:solidFill>
                <a:latin typeface="Calibri"/>
                <a:ea typeface="Calibri"/>
                <a:cs typeface="Calibri"/>
                <a:sym typeface="Calibri"/>
              </a:rPr>
              <a:t>Over time, it because clear that this approach was not scaling. A joint team was formed to evaluate platforms against the following:</a:t>
            </a:r>
            <a:endParaRPr/>
          </a:p>
          <a:p>
            <a:pPr indent="-457200" lvl="0" marL="457200" marR="0" rtl="0" algn="l">
              <a:lnSpc>
                <a:spcPct val="9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Self Service platform for engineers to enable capacity</a:t>
            </a:r>
            <a:endParaRPr/>
          </a:p>
          <a:p>
            <a:pPr indent="-457200" lvl="0" marL="457200" marR="0" rtl="0" algn="l">
              <a:lnSpc>
                <a:spcPct val="9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Automate responding to changes in demand so changes can happen in seconds, not hours, days or more</a:t>
            </a:r>
            <a:endParaRPr/>
          </a:p>
          <a:p>
            <a:pPr indent="-457200" lvl="0" marL="457200" marR="0" rtl="0" algn="l">
              <a:lnSpc>
                <a:spcPct val="9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Insulate applications from differences between development, staging, production, enterprise and other environments</a:t>
            </a:r>
            <a:endParaRPr/>
          </a:p>
          <a:p>
            <a:pPr indent="-330327" lvl="0" marL="457200" marR="0" rtl="0" algn="l">
              <a:lnSpc>
                <a:spcPct val="90000"/>
              </a:lnSpc>
              <a:spcBef>
                <a:spcPts val="444"/>
              </a:spcBef>
              <a:spcAft>
                <a:spcPts val="0"/>
              </a:spcAft>
              <a:buClr>
                <a:schemeClr val="accent3"/>
              </a:buClr>
              <a:buSzPts val="1998"/>
              <a:buFont typeface="Noto Sans Symbols"/>
              <a:buNone/>
            </a:pPr>
            <a:r>
              <a:t/>
            </a:r>
            <a:endParaRPr b="0" i="0" sz="2220" u="none" cap="none" strike="noStrike">
              <a:solidFill>
                <a:schemeClr val="dk1"/>
              </a:solidFill>
              <a:latin typeface="Calibri"/>
              <a:ea typeface="Calibri"/>
              <a:cs typeface="Calibri"/>
              <a:sym typeface="Calibri"/>
            </a:endParaRPr>
          </a:p>
        </p:txBody>
      </p:sp>
      <p:sp>
        <p:nvSpPr>
          <p:cNvPr id="593" name="Google Shape;593;p89"/>
          <p:cNvSpPr txBox="1"/>
          <p:nvPr/>
        </p:nvSpPr>
        <p:spPr>
          <a:xfrm>
            <a:off x="5486400" y="1284516"/>
            <a:ext cx="3505200" cy="4735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Several properties helped Kubernetes stand out from other platforms </a:t>
            </a:r>
            <a:endParaRPr b="0" i="0" sz="1400" u="none" cap="none" strike="noStrike">
              <a:solidFill>
                <a:srgbClr val="000000"/>
              </a:solidFill>
              <a:latin typeface="Arial"/>
              <a:ea typeface="Arial"/>
              <a:cs typeface="Arial"/>
              <a:sym typeface="Arial"/>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Vibrant open source community</a:t>
            </a:r>
            <a:endParaRPr b="0" i="0" sz="1400" u="none" cap="none" strike="noStrike">
              <a:solidFill>
                <a:srgbClr val="000000"/>
              </a:solidFill>
              <a:latin typeface="Arial"/>
              <a:ea typeface="Arial"/>
              <a:cs typeface="Arial"/>
              <a:sym typeface="Arial"/>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First run experience meant a small application was up within hours</a:t>
            </a:r>
            <a:endParaRPr b="0" i="0" sz="1400" u="none" cap="none" strike="noStrike">
              <a:solidFill>
                <a:srgbClr val="000000"/>
              </a:solidFill>
              <a:latin typeface="Arial"/>
              <a:ea typeface="Arial"/>
              <a:cs typeface="Arial"/>
              <a:sym typeface="Arial"/>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Wealth of information about the </a:t>
            </a:r>
            <a:r>
              <a:rPr b="0" i="0" lang="en-US" sz="2400" u="sng" cap="none" strike="noStrike">
                <a:solidFill>
                  <a:schemeClr val="hlink"/>
                </a:solidFill>
                <a:latin typeface="Calibri"/>
                <a:ea typeface="Calibri"/>
                <a:cs typeface="Calibri"/>
                <a:sym typeface="Calibri"/>
                <a:hlinkClick r:id="rId3"/>
              </a:rPr>
              <a:t>experience </a:t>
            </a:r>
            <a:r>
              <a:rPr b="0" i="0" lang="en-US" sz="2400" u="none" cap="none" strike="noStrike">
                <a:solidFill>
                  <a:schemeClr val="dk1"/>
                </a:solidFill>
                <a:latin typeface="Calibri"/>
                <a:ea typeface="Calibri"/>
                <a:cs typeface="Calibri"/>
                <a:sym typeface="Calibri"/>
              </a:rPr>
              <a:t>that motivated the design</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9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Github: Action</a:t>
            </a:r>
            <a:endParaRPr b="1" i="0" sz="3600" u="none" cap="none" strike="noStrike">
              <a:solidFill>
                <a:schemeClr val="accent3"/>
              </a:solidFill>
              <a:latin typeface="Calibri"/>
              <a:ea typeface="Calibri"/>
              <a:cs typeface="Calibri"/>
              <a:sym typeface="Calibri"/>
            </a:endParaRPr>
          </a:p>
        </p:txBody>
      </p:sp>
      <p:sp>
        <p:nvSpPr>
          <p:cNvPr id="599" name="Google Shape;599;p90"/>
          <p:cNvSpPr txBox="1"/>
          <p:nvPr>
            <p:ph idx="1" type="body"/>
          </p:nvPr>
        </p:nvSpPr>
        <p:spPr>
          <a:xfrm>
            <a:off x="624692" y="1295400"/>
            <a:ext cx="3185400" cy="2667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440"/>
              <a:buFont typeface="Noto Sans Symbols"/>
              <a:buNone/>
            </a:pPr>
            <a:r>
              <a:rPr b="0" i="0" lang="en-US" sz="1600" u="none" cap="none" strike="noStrike">
                <a:solidFill>
                  <a:schemeClr val="dk1"/>
                </a:solidFill>
                <a:latin typeface="Calibri"/>
                <a:ea typeface="Calibri"/>
                <a:cs typeface="Calibri"/>
                <a:sym typeface="Calibri"/>
              </a:rPr>
              <a:t>Before:</a:t>
            </a:r>
            <a:br>
              <a:rPr b="0" i="0" lang="en-US" sz="16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Deploy environments were booked solid during business hours, challenging engineers ability to test their pull requests</a:t>
            </a:r>
            <a:endParaRPr/>
          </a:p>
          <a:p>
            <a:pPr indent="0" lvl="0" marL="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600" name="Google Shape;600;p90"/>
          <p:cNvPicPr preferRelativeResize="0"/>
          <p:nvPr/>
        </p:nvPicPr>
        <p:blipFill rotWithShape="1">
          <a:blip r:embed="rId3">
            <a:alphaModFix/>
          </a:blip>
          <a:srcRect b="0" l="0" r="0" t="0"/>
          <a:stretch/>
        </p:blipFill>
        <p:spPr>
          <a:xfrm>
            <a:off x="457200" y="4298916"/>
            <a:ext cx="6248399" cy="1607965"/>
          </a:xfrm>
          <a:prstGeom prst="rect">
            <a:avLst/>
          </a:prstGeom>
          <a:noFill/>
          <a:ln>
            <a:noFill/>
          </a:ln>
        </p:spPr>
      </p:pic>
      <p:sp>
        <p:nvSpPr>
          <p:cNvPr id="601" name="Google Shape;601;p90"/>
          <p:cNvSpPr txBox="1"/>
          <p:nvPr/>
        </p:nvSpPr>
        <p:spPr>
          <a:xfrm>
            <a:off x="3733800" y="1295400"/>
            <a:ext cx="5166600" cy="2667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440"/>
              <a:buFont typeface="Noto Sans Symbols"/>
              <a:buNone/>
            </a:pPr>
            <a:r>
              <a:rPr b="0" i="0" lang="en-US" sz="1600" u="none" cap="none" strike="noStrike">
                <a:solidFill>
                  <a:schemeClr val="dk1"/>
                </a:solidFill>
                <a:latin typeface="Calibri"/>
                <a:ea typeface="Calibri"/>
                <a:cs typeface="Calibri"/>
                <a:sym typeface="Calibri"/>
              </a:rPr>
              <a:t>After:</a:t>
            </a:r>
            <a:br>
              <a:rPr b="0" i="0" lang="en-US" sz="16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Implemented capability for a chat-based interface for creating isolated deploys of Github for pull requests. This greatly enabled developer throughput as it empowered engineers to self service new environments with their Pull Requests.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602" name="Google Shape;602;p90"/>
          <p:cNvPicPr preferRelativeResize="0"/>
          <p:nvPr/>
        </p:nvPicPr>
        <p:blipFill rotWithShape="1">
          <a:blip r:embed="rId4">
            <a:alphaModFix/>
          </a:blip>
          <a:srcRect b="0" l="0" r="0" t="0"/>
          <a:stretch/>
        </p:blipFill>
        <p:spPr>
          <a:xfrm>
            <a:off x="5410200" y="2629889"/>
            <a:ext cx="3238500" cy="13567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9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Github: Result</a:t>
            </a:r>
            <a:endParaRPr b="1" i="0" sz="3600" u="none" cap="none" strike="noStrike">
              <a:solidFill>
                <a:schemeClr val="accent3"/>
              </a:solidFill>
              <a:latin typeface="Calibri"/>
              <a:ea typeface="Calibri"/>
              <a:cs typeface="Calibri"/>
              <a:sym typeface="Calibri"/>
            </a:endParaRPr>
          </a:p>
        </p:txBody>
      </p:sp>
      <p:sp>
        <p:nvSpPr>
          <p:cNvPr id="608" name="Google Shape;608;p91"/>
          <p:cNvSpPr txBox="1"/>
          <p:nvPr>
            <p:ph idx="1" type="body"/>
          </p:nvPr>
        </p:nvSpPr>
        <p:spPr>
          <a:xfrm>
            <a:off x="624692" y="1295400"/>
            <a:ext cx="4170900" cy="473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440"/>
              <a:buFont typeface="Noto Sans Symbols"/>
              <a:buNone/>
            </a:pPr>
            <a:r>
              <a:rPr b="0" i="0" lang="en-US" sz="1600" u="none" cap="none" strike="noStrike">
                <a:solidFill>
                  <a:schemeClr val="dk1"/>
                </a:solidFill>
                <a:latin typeface="Calibri"/>
                <a:ea typeface="Calibri"/>
                <a:cs typeface="Calibri"/>
                <a:sym typeface="Calibri"/>
              </a:rPr>
              <a:t>Building on their success with the previous Kubernetes deployment, Github began to migrate their front end to Kubernetes</a:t>
            </a:r>
            <a:endParaRPr/>
          </a:p>
          <a:p>
            <a:pPr indent="-457200" lvl="0" marL="4572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Migrated from Legacy system to a K8s cluster in AWS to finally a K8s cluster in their data center on bare metal</a:t>
            </a:r>
            <a:endParaRPr/>
          </a:p>
          <a:p>
            <a:pPr indent="-457200" lvl="0" marL="4572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Traffic was migrated to the Kubernetes system without incident</a:t>
            </a:r>
            <a:endParaRPr/>
          </a:p>
          <a:p>
            <a:pPr indent="-457200" lvl="0" marL="4572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The original goals of self service, responsiveness and scalable environments was achieved</a:t>
            </a:r>
            <a:endParaRPr/>
          </a:p>
          <a:p>
            <a:pPr indent="-457200" lvl="0" marL="4572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Engineers have rolled out dozens of projects in a self service manner, and Github’s SRE’s are focusing more on delivering infrastructure products. </a:t>
            </a:r>
            <a:endParaRPr/>
          </a:p>
          <a:p>
            <a:pPr indent="-457200" lvl="0" marL="4572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Github plans to start investigating and moving stateful services to K8s in the future. </a:t>
            </a:r>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609" name="Google Shape;609;p91"/>
          <p:cNvPicPr preferRelativeResize="0"/>
          <p:nvPr/>
        </p:nvPicPr>
        <p:blipFill rotWithShape="1">
          <a:blip r:embed="rId3">
            <a:alphaModFix/>
          </a:blip>
          <a:srcRect b="0" l="0" r="0" t="0"/>
          <a:stretch/>
        </p:blipFill>
        <p:spPr>
          <a:xfrm>
            <a:off x="5109434" y="761999"/>
            <a:ext cx="3719710" cy="3733800"/>
          </a:xfrm>
          <a:prstGeom prst="rect">
            <a:avLst/>
          </a:prstGeom>
          <a:noFill/>
          <a:ln>
            <a:noFill/>
          </a:ln>
        </p:spPr>
      </p:pic>
      <p:pic>
        <p:nvPicPr>
          <p:cNvPr id="610" name="Google Shape;610;p91"/>
          <p:cNvPicPr preferRelativeResize="0"/>
          <p:nvPr/>
        </p:nvPicPr>
        <p:blipFill rotWithShape="1">
          <a:blip r:embed="rId4">
            <a:alphaModFix/>
          </a:blip>
          <a:srcRect b="0" l="0" r="0" t="0"/>
          <a:stretch/>
        </p:blipFill>
        <p:spPr>
          <a:xfrm>
            <a:off x="5118340" y="4800600"/>
            <a:ext cx="4025660" cy="123383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92"/>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t>Why </a:t>
            </a:r>
            <a:r>
              <a:rPr b="1" i="0" lang="en-US" sz="3600" u="none" cap="none" strike="noStrike">
                <a:solidFill>
                  <a:schemeClr val="accent3"/>
                </a:solidFill>
                <a:latin typeface="Calibri"/>
                <a:ea typeface="Calibri"/>
                <a:cs typeface="Calibri"/>
                <a:sym typeface="Calibri"/>
              </a:rPr>
              <a:t>Kubernetes? </a:t>
            </a:r>
            <a:endParaRPr b="1" i="0" sz="2800" u="none" cap="none" strike="noStrike">
              <a:solidFill>
                <a:schemeClr val="accent3"/>
              </a:solidFill>
              <a:latin typeface="Calibri"/>
              <a:ea typeface="Calibri"/>
              <a:cs typeface="Calibri"/>
              <a:sym typeface="Calibri"/>
            </a:endParaRPr>
          </a:p>
        </p:txBody>
      </p:sp>
      <p:sp>
        <p:nvSpPr>
          <p:cNvPr id="616" name="Google Shape;616;p92"/>
          <p:cNvSpPr txBox="1"/>
          <p:nvPr>
            <p:ph idx="1" type="body"/>
          </p:nvPr>
        </p:nvSpPr>
        <p:spPr>
          <a:xfrm>
            <a:off x="655500" y="1177250"/>
            <a:ext cx="7833000" cy="63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620"/>
              <a:buFont typeface="Noto Sans Symbols"/>
              <a:buNone/>
            </a:pPr>
            <a:r>
              <a:rPr b="1" i="0" lang="en-US" sz="1800" u="none" cap="none" strike="noStrike">
                <a:solidFill>
                  <a:schemeClr val="dk1"/>
                </a:solidFill>
                <a:latin typeface="Calibri"/>
                <a:ea typeface="Calibri"/>
                <a:cs typeface="Calibri"/>
                <a:sym typeface="Calibri"/>
              </a:rPr>
              <a:t>Kubernetes</a:t>
            </a:r>
            <a:r>
              <a:rPr b="0" i="0" lang="en-US" sz="1800" u="none" cap="none" strike="noStrike">
                <a:solidFill>
                  <a:schemeClr val="dk1"/>
                </a:solidFill>
                <a:latin typeface="Calibri"/>
                <a:ea typeface="Calibri"/>
                <a:cs typeface="Calibri"/>
                <a:sym typeface="Calibri"/>
              </a:rPr>
              <a:t> is an open-source system for automating deployment, scaling, and management of containerized applications.</a:t>
            </a:r>
            <a:endParaRPr/>
          </a:p>
        </p:txBody>
      </p:sp>
      <p:sp>
        <p:nvSpPr>
          <p:cNvPr id="617" name="Google Shape;617;p92"/>
          <p:cNvSpPr txBox="1"/>
          <p:nvPr/>
        </p:nvSpPr>
        <p:spPr>
          <a:xfrm>
            <a:off x="628650" y="1765525"/>
            <a:ext cx="8230500" cy="41289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1256"/>
              <a:buFont typeface="Noto Sans Symbols"/>
              <a:buNone/>
            </a:pPr>
            <a:r>
              <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3"/>
              </a:rPr>
              <a:t>Co-locating helper processes</a:t>
            </a:r>
            <a:r>
              <a:rPr b="0" i="0" lang="en-US" sz="1395" u="none" cap="none" strike="noStrike">
                <a:solidFill>
                  <a:schemeClr val="dk1"/>
                </a:solidFill>
                <a:latin typeface="Calibri"/>
                <a:ea typeface="Calibri"/>
                <a:cs typeface="Calibri"/>
                <a:sym typeface="Calibri"/>
              </a:rPr>
              <a:t>, facilitating composite applications and preserving the one-application-per-container model</a:t>
            </a:r>
            <a:endParaRPr b="0" i="0" sz="1400" u="none" cap="none" strike="noStrike">
              <a:solidFill>
                <a:srgbClr val="000000"/>
              </a:solidFill>
              <a:latin typeface="Arial"/>
              <a:ea typeface="Arial"/>
              <a:cs typeface="Arial"/>
              <a:sym typeface="Arial"/>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4"/>
              </a:rPr>
              <a:t>Mounting storage systems</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5"/>
              </a:rPr>
              <a:t>Distributing secrets</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6"/>
              </a:rPr>
              <a:t>Checking application health</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7"/>
              </a:rPr>
              <a:t>Replicating application instances</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8"/>
              </a:rPr>
              <a:t>Using Horizontal Pod Autoscaling</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9"/>
              </a:rPr>
              <a:t>Naming and discovering</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10"/>
              </a:rPr>
              <a:t>Balancing loads</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11"/>
              </a:rPr>
              <a:t>Rolling updates</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12"/>
              </a:rPr>
              <a:t>Monitoring resources</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13"/>
              </a:rPr>
              <a:t>Accessing and ingesting logs</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14"/>
              </a:rPr>
              <a:t>Debugging applications</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sng" cap="none" strike="noStrike">
                <a:solidFill>
                  <a:schemeClr val="hlink"/>
                </a:solidFill>
                <a:latin typeface="Calibri"/>
                <a:ea typeface="Calibri"/>
                <a:cs typeface="Calibri"/>
                <a:sym typeface="Calibri"/>
                <a:hlinkClick r:id="rId15"/>
              </a:rPr>
              <a:t>Providing authentication and authorization</a:t>
            </a:r>
            <a:endParaRPr b="0" i="0" sz="1395" u="none" cap="none" strike="noStrike">
              <a:solidFill>
                <a:schemeClr val="dk1"/>
              </a:solidFill>
              <a:latin typeface="Calibri"/>
              <a:ea typeface="Calibri"/>
              <a:cs typeface="Calibri"/>
              <a:sym typeface="Calibri"/>
            </a:endParaRPr>
          </a:p>
          <a:p>
            <a:pPr indent="-457200" lvl="0" marL="457200" marR="0" rtl="0" algn="l">
              <a:lnSpc>
                <a:spcPct val="70000"/>
              </a:lnSpc>
              <a:spcBef>
                <a:spcPts val="279"/>
              </a:spcBef>
              <a:spcAft>
                <a:spcPts val="0"/>
              </a:spcAft>
              <a:buClr>
                <a:schemeClr val="accent3"/>
              </a:buClr>
              <a:buSzPts val="1256"/>
              <a:buFont typeface="Noto Sans Symbols"/>
              <a:buChar char="▪"/>
            </a:pPr>
            <a:r>
              <a:rPr b="0" i="0" lang="en-US" sz="1395" u="none" cap="none" strike="noStrike">
                <a:solidFill>
                  <a:schemeClr val="dk1"/>
                </a:solidFill>
                <a:latin typeface="Calibri"/>
                <a:ea typeface="Calibri"/>
                <a:cs typeface="Calibri"/>
                <a:sym typeface="Calibri"/>
              </a:rPr>
              <a:t>This provides the simplicity of Platform as a Service (PaaS) with the flexibility of Infrastructure as a Service (IaaS), and facilitates portability across infrastructure providers.</a:t>
            </a:r>
            <a:endParaRPr b="0" i="0" sz="1395" u="none" cap="none" strike="noStrike">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93"/>
          <p:cNvSpPr txBox="1"/>
          <p:nvPr>
            <p:ph type="title"/>
          </p:nvPr>
        </p:nvSpPr>
        <p:spPr>
          <a:xfrm>
            <a:off x="628650" y="365129"/>
            <a:ext cx="7886700" cy="1158872"/>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3"/>
              </a:buClr>
              <a:buSzPts val="3600"/>
              <a:buFont typeface="Calibri"/>
              <a:buNone/>
            </a:pPr>
            <a:r>
              <a:rPr lang="en-US"/>
              <a:t>Master Components</a:t>
            </a:r>
            <a:endParaRPr/>
          </a:p>
        </p:txBody>
      </p:sp>
      <p:sp>
        <p:nvSpPr>
          <p:cNvPr id="623" name="Google Shape;623;p93"/>
          <p:cNvSpPr txBox="1"/>
          <p:nvPr>
            <p:ph idx="1" type="body"/>
          </p:nvPr>
        </p:nvSpPr>
        <p:spPr>
          <a:xfrm>
            <a:off x="628650" y="1524000"/>
            <a:ext cx="7886700" cy="4652963"/>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2300"/>
              </a:spcBef>
              <a:spcAft>
                <a:spcPts val="0"/>
              </a:spcAft>
              <a:buSzPts val="1800"/>
              <a:buFont typeface="Roboto"/>
              <a:buChar char="▪"/>
            </a:pPr>
            <a:r>
              <a:rPr b="0" lang="en-US" sz="1800">
                <a:highlight>
                  <a:srgbClr val="FFFFFF"/>
                </a:highlight>
                <a:latin typeface="Roboto"/>
                <a:ea typeface="Roboto"/>
                <a:cs typeface="Roboto"/>
                <a:sym typeface="Roboto"/>
              </a:rPr>
              <a:t>kube-apiserver - </a:t>
            </a:r>
            <a:r>
              <a:rPr b="0" lang="en-US" sz="1200">
                <a:highlight>
                  <a:srgbClr val="FFFFFF"/>
                </a:highlight>
                <a:latin typeface="Roboto"/>
                <a:ea typeface="Roboto"/>
                <a:cs typeface="Roboto"/>
                <a:sym typeface="Roboto"/>
              </a:rPr>
              <a:t>Component on the master that exposes the Kubernetes API. It is the front-end for the Kubernetes control plane.</a:t>
            </a:r>
            <a:endParaRPr b="0" sz="1800">
              <a:highlight>
                <a:srgbClr val="FFFFFF"/>
              </a:highlight>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b="0" lang="en-US" sz="1800">
                <a:highlight>
                  <a:srgbClr val="FFFFFF"/>
                </a:highlight>
                <a:latin typeface="Roboto"/>
                <a:ea typeface="Roboto"/>
                <a:cs typeface="Roboto"/>
                <a:sym typeface="Roboto"/>
              </a:rPr>
              <a:t>etcd - </a:t>
            </a:r>
            <a:r>
              <a:rPr b="0" lang="en-US" sz="1200">
                <a:highlight>
                  <a:srgbClr val="FFFFFF"/>
                </a:highlight>
                <a:latin typeface="Roboto"/>
                <a:ea typeface="Roboto"/>
                <a:cs typeface="Roboto"/>
                <a:sym typeface="Roboto"/>
              </a:rPr>
              <a:t>Consistent and highly-available key value store used as Kubernetes’ backing store for all cluster data</a:t>
            </a:r>
            <a:endParaRPr b="0" sz="1800">
              <a:highlight>
                <a:srgbClr val="FFFFFF"/>
              </a:highlight>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b="0" lang="en-US" sz="1800">
                <a:highlight>
                  <a:srgbClr val="FFFFFF"/>
                </a:highlight>
                <a:latin typeface="Roboto"/>
                <a:ea typeface="Roboto"/>
                <a:cs typeface="Roboto"/>
                <a:sym typeface="Roboto"/>
              </a:rPr>
              <a:t>kube-scheduler - </a:t>
            </a:r>
            <a:r>
              <a:rPr b="0" lang="en-US" sz="1200">
                <a:highlight>
                  <a:srgbClr val="FFFFFF"/>
                </a:highlight>
                <a:latin typeface="Roboto"/>
                <a:ea typeface="Roboto"/>
                <a:cs typeface="Roboto"/>
                <a:sym typeface="Roboto"/>
              </a:rPr>
              <a:t>Component on the master that watches newly created pods that have no node assigned, and selects a node for them to run on.</a:t>
            </a:r>
            <a:endParaRPr b="0" sz="1800">
              <a:highlight>
                <a:srgbClr val="FFFFFF"/>
              </a:highlight>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b="0" lang="en-US" sz="1800">
                <a:highlight>
                  <a:srgbClr val="FFFFFF"/>
                </a:highlight>
                <a:latin typeface="Roboto"/>
                <a:ea typeface="Roboto"/>
                <a:cs typeface="Roboto"/>
                <a:sym typeface="Roboto"/>
              </a:rPr>
              <a:t>kube-controller-manager</a:t>
            </a:r>
            <a:endParaRPr b="0" sz="1800">
              <a:highlight>
                <a:srgbClr val="FFFFFF"/>
              </a:highlight>
              <a:latin typeface="Roboto"/>
              <a:ea typeface="Roboto"/>
              <a:cs typeface="Roboto"/>
              <a:sym typeface="Roboto"/>
            </a:endParaRPr>
          </a:p>
          <a:p>
            <a:pPr indent="-317500" lvl="1" marL="914400" rtl="0" algn="l">
              <a:lnSpc>
                <a:spcPct val="115000"/>
              </a:lnSpc>
              <a:spcBef>
                <a:spcPts val="0"/>
              </a:spcBef>
              <a:spcAft>
                <a:spcPts val="0"/>
              </a:spcAft>
              <a:buSzPts val="1400"/>
              <a:buFont typeface="Roboto"/>
              <a:buChar char="▪"/>
            </a:pPr>
            <a:r>
              <a:rPr b="0" lang="en-US" sz="1400">
                <a:highlight>
                  <a:srgbClr val="FFFFFF"/>
                </a:highlight>
                <a:latin typeface="Roboto"/>
                <a:ea typeface="Roboto"/>
                <a:cs typeface="Roboto"/>
                <a:sym typeface="Roboto"/>
              </a:rPr>
              <a:t>Node Controller: Responsible for noticing and responding when nodes go down.</a:t>
            </a:r>
            <a:endParaRPr b="0" sz="1400">
              <a:highlight>
                <a:srgbClr val="FFFFFF"/>
              </a:highlight>
              <a:latin typeface="Roboto"/>
              <a:ea typeface="Roboto"/>
              <a:cs typeface="Roboto"/>
              <a:sym typeface="Roboto"/>
            </a:endParaRPr>
          </a:p>
          <a:p>
            <a:pPr indent="-317500" lvl="1" marL="914400" rtl="0" algn="l">
              <a:lnSpc>
                <a:spcPct val="115000"/>
              </a:lnSpc>
              <a:spcBef>
                <a:spcPts val="0"/>
              </a:spcBef>
              <a:spcAft>
                <a:spcPts val="0"/>
              </a:spcAft>
              <a:buSzPts val="1400"/>
              <a:buFont typeface="Roboto"/>
              <a:buChar char="▪"/>
            </a:pPr>
            <a:r>
              <a:rPr b="0" lang="en-US" sz="1400">
                <a:highlight>
                  <a:srgbClr val="FFFFFF"/>
                </a:highlight>
                <a:latin typeface="Roboto"/>
                <a:ea typeface="Roboto"/>
                <a:cs typeface="Roboto"/>
                <a:sym typeface="Roboto"/>
              </a:rPr>
              <a:t>Replication Controller: Responsible for maintaining the correct number of pods for every replication controller object in the system.</a:t>
            </a:r>
            <a:endParaRPr b="0" sz="1400">
              <a:highlight>
                <a:srgbClr val="FFFFFF"/>
              </a:highlight>
              <a:latin typeface="Roboto"/>
              <a:ea typeface="Roboto"/>
              <a:cs typeface="Roboto"/>
              <a:sym typeface="Roboto"/>
            </a:endParaRPr>
          </a:p>
          <a:p>
            <a:pPr indent="-317500" lvl="1" marL="914400" rtl="0" algn="l">
              <a:lnSpc>
                <a:spcPct val="115000"/>
              </a:lnSpc>
              <a:spcBef>
                <a:spcPts val="0"/>
              </a:spcBef>
              <a:spcAft>
                <a:spcPts val="0"/>
              </a:spcAft>
              <a:buSzPts val="1400"/>
              <a:buFont typeface="Roboto"/>
              <a:buChar char="▪"/>
            </a:pPr>
            <a:r>
              <a:rPr b="0" lang="en-US" sz="1400">
                <a:highlight>
                  <a:srgbClr val="FFFFFF"/>
                </a:highlight>
                <a:latin typeface="Roboto"/>
                <a:ea typeface="Roboto"/>
                <a:cs typeface="Roboto"/>
                <a:sym typeface="Roboto"/>
              </a:rPr>
              <a:t>Endpoints Controller: Populates the Endpoints object (that is, joins Services &amp; Pods).</a:t>
            </a:r>
            <a:endParaRPr b="0" sz="1400">
              <a:highlight>
                <a:srgbClr val="FFFFFF"/>
              </a:highlight>
              <a:latin typeface="Roboto"/>
              <a:ea typeface="Roboto"/>
              <a:cs typeface="Roboto"/>
              <a:sym typeface="Roboto"/>
            </a:endParaRPr>
          </a:p>
          <a:p>
            <a:pPr indent="-317500" lvl="1" marL="914400" rtl="0" algn="l">
              <a:lnSpc>
                <a:spcPct val="115000"/>
              </a:lnSpc>
              <a:spcBef>
                <a:spcPts val="0"/>
              </a:spcBef>
              <a:spcAft>
                <a:spcPts val="0"/>
              </a:spcAft>
              <a:buSzPts val="1400"/>
              <a:buFont typeface="Roboto"/>
              <a:buChar char="▪"/>
            </a:pPr>
            <a:r>
              <a:rPr b="0" lang="en-US" sz="1400">
                <a:highlight>
                  <a:srgbClr val="FFFFFF"/>
                </a:highlight>
                <a:latin typeface="Roboto"/>
                <a:ea typeface="Roboto"/>
                <a:cs typeface="Roboto"/>
                <a:sym typeface="Roboto"/>
              </a:rPr>
              <a:t>Service Account &amp; Token Controllers: Create default accounts and API access tokens for new namespaces.</a:t>
            </a:r>
            <a:endParaRPr b="0" sz="1400">
              <a:highlight>
                <a:srgbClr val="FFFFFF"/>
              </a:highlight>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b="0" lang="en-US" sz="1800">
                <a:highlight>
                  <a:srgbClr val="FFFFFF"/>
                </a:highlight>
                <a:latin typeface="Roboto"/>
                <a:ea typeface="Roboto"/>
                <a:cs typeface="Roboto"/>
                <a:sym typeface="Roboto"/>
              </a:rPr>
              <a:t>cloud-controller-manager - </a:t>
            </a:r>
            <a:r>
              <a:rPr b="0" lang="en-US" sz="1200">
                <a:highlight>
                  <a:srgbClr val="FFFFFF"/>
                </a:highlight>
                <a:latin typeface="Roboto"/>
                <a:ea typeface="Roboto"/>
                <a:cs typeface="Roboto"/>
                <a:sym typeface="Roboto"/>
              </a:rPr>
              <a:t>runs controllers that interact with the underlying cloud providers.</a:t>
            </a:r>
            <a:endParaRPr b="0" sz="1800">
              <a:highlight>
                <a:srgbClr val="FFFFFF"/>
              </a:highlight>
              <a:latin typeface="Roboto"/>
              <a:ea typeface="Roboto"/>
              <a:cs typeface="Roboto"/>
              <a:sym typeface="Roboto"/>
            </a:endParaRPr>
          </a:p>
          <a:p>
            <a:pPr indent="0" lvl="0" marL="0" rtl="0" algn="l">
              <a:lnSpc>
                <a:spcPct val="115000"/>
              </a:lnSpc>
              <a:spcBef>
                <a:spcPts val="2300"/>
              </a:spcBef>
              <a:spcAft>
                <a:spcPts val="0"/>
              </a:spcAft>
              <a:buSzPts val="1260"/>
              <a:buNone/>
            </a:pPr>
            <a:r>
              <a:t/>
            </a:r>
            <a:endParaRPr b="0" sz="1400">
              <a:highlight>
                <a:srgbClr val="FFFFFF"/>
              </a:highlight>
              <a:latin typeface="Roboto"/>
              <a:ea typeface="Roboto"/>
              <a:cs typeface="Roboto"/>
              <a:sym typeface="Roboto"/>
            </a:endParaRPr>
          </a:p>
          <a:p>
            <a:pPr indent="0" lvl="0" marL="0" rtl="0" algn="l">
              <a:lnSpc>
                <a:spcPct val="90000"/>
              </a:lnSpc>
              <a:spcBef>
                <a:spcPts val="640"/>
              </a:spcBef>
              <a:spcAft>
                <a:spcPts val="0"/>
              </a:spcAft>
              <a:buSzPts val="288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94"/>
          <p:cNvSpPr txBox="1"/>
          <p:nvPr>
            <p:ph type="title"/>
          </p:nvPr>
        </p:nvSpPr>
        <p:spPr>
          <a:xfrm>
            <a:off x="628650" y="365129"/>
            <a:ext cx="7886700" cy="1158872"/>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3"/>
              </a:buClr>
              <a:buSzPts val="3600"/>
              <a:buFont typeface="Calibri"/>
              <a:buNone/>
            </a:pPr>
            <a:r>
              <a:rPr lang="en-US"/>
              <a:t>Node Components</a:t>
            </a:r>
            <a:endParaRPr/>
          </a:p>
        </p:txBody>
      </p:sp>
      <p:sp>
        <p:nvSpPr>
          <p:cNvPr id="629" name="Google Shape;629;p94"/>
          <p:cNvSpPr txBox="1"/>
          <p:nvPr>
            <p:ph idx="1" type="body"/>
          </p:nvPr>
        </p:nvSpPr>
        <p:spPr>
          <a:xfrm>
            <a:off x="628650" y="1524000"/>
            <a:ext cx="7886700" cy="4652963"/>
          </a:xfrm>
          <a:prstGeom prst="rect">
            <a:avLst/>
          </a:prstGeom>
          <a:noFill/>
          <a:ln>
            <a:noFill/>
          </a:ln>
        </p:spPr>
        <p:txBody>
          <a:bodyPr anchorCtr="0" anchor="t" bIns="91425" lIns="91425" spcFirstLastPara="1" rIns="91425" wrap="square" tIns="91425">
            <a:noAutofit/>
          </a:bodyPr>
          <a:lstStyle/>
          <a:p>
            <a:pPr indent="-411480" lvl="0" marL="457200" rtl="0" algn="l">
              <a:lnSpc>
                <a:spcPct val="115000"/>
              </a:lnSpc>
              <a:spcBef>
                <a:spcPts val="2300"/>
              </a:spcBef>
              <a:spcAft>
                <a:spcPts val="0"/>
              </a:spcAft>
              <a:buSzPts val="2880"/>
              <a:buFont typeface="Roboto"/>
              <a:buChar char="▪"/>
            </a:pPr>
            <a:r>
              <a:rPr b="0" lang="en-US" sz="1800">
                <a:highlight>
                  <a:srgbClr val="FFFFFF"/>
                </a:highlight>
                <a:latin typeface="Roboto"/>
                <a:ea typeface="Roboto"/>
                <a:cs typeface="Roboto"/>
                <a:sym typeface="Roboto"/>
              </a:rPr>
              <a:t>kubelet - </a:t>
            </a:r>
            <a:r>
              <a:rPr b="0" lang="en-US" sz="1200">
                <a:highlight>
                  <a:srgbClr val="FFFFFF"/>
                </a:highlight>
                <a:latin typeface="Roboto"/>
                <a:ea typeface="Roboto"/>
                <a:cs typeface="Roboto"/>
                <a:sym typeface="Roboto"/>
              </a:rPr>
              <a:t>An agent that runs on each node in the cluster. It makes sure that containers are running in a pod.</a:t>
            </a:r>
            <a:endParaRPr b="0" sz="1800">
              <a:highlight>
                <a:srgbClr val="FFFFFF"/>
              </a:highlight>
              <a:latin typeface="Roboto"/>
              <a:ea typeface="Roboto"/>
              <a:cs typeface="Roboto"/>
              <a:sym typeface="Roboto"/>
            </a:endParaRPr>
          </a:p>
          <a:p>
            <a:pPr indent="-411480" lvl="0" marL="457200" rtl="0" algn="l">
              <a:lnSpc>
                <a:spcPct val="115000"/>
              </a:lnSpc>
              <a:spcBef>
                <a:spcPts val="0"/>
              </a:spcBef>
              <a:spcAft>
                <a:spcPts val="0"/>
              </a:spcAft>
              <a:buSzPts val="2880"/>
              <a:buFont typeface="Roboto"/>
              <a:buChar char="▪"/>
            </a:pPr>
            <a:r>
              <a:rPr b="0" lang="en-US" sz="1800">
                <a:highlight>
                  <a:srgbClr val="FFFFFF"/>
                </a:highlight>
                <a:latin typeface="Roboto"/>
                <a:ea typeface="Roboto"/>
                <a:cs typeface="Roboto"/>
                <a:sym typeface="Roboto"/>
              </a:rPr>
              <a:t>kube-proxy - </a:t>
            </a:r>
            <a:r>
              <a:rPr b="0" lang="en-US" sz="1200" u="sng">
                <a:solidFill>
                  <a:schemeClr val="hlink"/>
                </a:solidFill>
                <a:highlight>
                  <a:srgbClr val="FFFFFF"/>
                </a:highlight>
                <a:latin typeface="Roboto"/>
                <a:ea typeface="Roboto"/>
                <a:cs typeface="Roboto"/>
                <a:sym typeface="Roboto"/>
                <a:hlinkClick r:id="rId3"/>
              </a:rPr>
              <a:t>kube-proxy</a:t>
            </a:r>
            <a:r>
              <a:rPr b="0" lang="en-US" sz="1200">
                <a:highlight>
                  <a:srgbClr val="FFFFFF"/>
                </a:highlight>
                <a:latin typeface="Roboto"/>
                <a:ea typeface="Roboto"/>
                <a:cs typeface="Roboto"/>
                <a:sym typeface="Roboto"/>
              </a:rPr>
              <a:t> enables the Kubernetes service abstraction by maintaining network rules on the host and performing connection forwarding.</a:t>
            </a:r>
            <a:endParaRPr b="0" sz="1800">
              <a:highlight>
                <a:srgbClr val="FFFFFF"/>
              </a:highlight>
              <a:latin typeface="Roboto"/>
              <a:ea typeface="Roboto"/>
              <a:cs typeface="Roboto"/>
              <a:sym typeface="Roboto"/>
            </a:endParaRPr>
          </a:p>
          <a:p>
            <a:pPr indent="-411480" lvl="0" marL="457200" rtl="0" algn="l">
              <a:lnSpc>
                <a:spcPct val="115000"/>
              </a:lnSpc>
              <a:spcBef>
                <a:spcPts val="0"/>
              </a:spcBef>
              <a:spcAft>
                <a:spcPts val="0"/>
              </a:spcAft>
              <a:buSzPts val="2880"/>
              <a:buFont typeface="Roboto"/>
              <a:buChar char="▪"/>
            </a:pPr>
            <a:r>
              <a:rPr b="0" lang="en-US" sz="1800">
                <a:highlight>
                  <a:srgbClr val="FFFFFF"/>
                </a:highlight>
                <a:latin typeface="Roboto"/>
                <a:ea typeface="Roboto"/>
                <a:cs typeface="Roboto"/>
                <a:sym typeface="Roboto"/>
              </a:rPr>
              <a:t>Container Runtime - </a:t>
            </a:r>
            <a:r>
              <a:rPr b="0" lang="en-US" sz="1200">
                <a:highlight>
                  <a:srgbClr val="FFFFFF"/>
                </a:highlight>
                <a:latin typeface="Roboto"/>
                <a:ea typeface="Roboto"/>
                <a:cs typeface="Roboto"/>
                <a:sym typeface="Roboto"/>
              </a:rPr>
              <a:t>The container runtime is the software that is responsible for running containers. Kubernetes supports several runtimes: </a:t>
            </a:r>
            <a:r>
              <a:rPr b="0" lang="en-US" sz="1200" u="sng">
                <a:solidFill>
                  <a:schemeClr val="hlink"/>
                </a:solidFill>
                <a:highlight>
                  <a:srgbClr val="FFFFFF"/>
                </a:highlight>
                <a:latin typeface="Roboto"/>
                <a:ea typeface="Roboto"/>
                <a:cs typeface="Roboto"/>
                <a:sym typeface="Roboto"/>
                <a:hlinkClick r:id="rId4"/>
              </a:rPr>
              <a:t>Docker</a:t>
            </a:r>
            <a:r>
              <a:rPr b="0" lang="en-US" sz="1200">
                <a:highlight>
                  <a:srgbClr val="FFFFFF"/>
                </a:highlight>
                <a:latin typeface="Roboto"/>
                <a:ea typeface="Roboto"/>
                <a:cs typeface="Roboto"/>
                <a:sym typeface="Roboto"/>
              </a:rPr>
              <a:t>, </a:t>
            </a:r>
            <a:r>
              <a:rPr b="0" lang="en-US" sz="1200" u="sng">
                <a:solidFill>
                  <a:schemeClr val="hlink"/>
                </a:solidFill>
                <a:highlight>
                  <a:srgbClr val="FFFFFF"/>
                </a:highlight>
                <a:latin typeface="Roboto"/>
                <a:ea typeface="Roboto"/>
                <a:cs typeface="Roboto"/>
                <a:sym typeface="Roboto"/>
                <a:hlinkClick r:id="rId5"/>
              </a:rPr>
              <a:t>rkt</a:t>
            </a:r>
            <a:r>
              <a:rPr b="0" lang="en-US" sz="1200">
                <a:highlight>
                  <a:srgbClr val="FFFFFF"/>
                </a:highlight>
                <a:latin typeface="Roboto"/>
                <a:ea typeface="Roboto"/>
                <a:cs typeface="Roboto"/>
                <a:sym typeface="Roboto"/>
              </a:rPr>
              <a:t>, </a:t>
            </a:r>
            <a:r>
              <a:rPr b="0" lang="en-US" sz="1200" u="sng">
                <a:solidFill>
                  <a:schemeClr val="hlink"/>
                </a:solidFill>
                <a:highlight>
                  <a:srgbClr val="FFFFFF"/>
                </a:highlight>
                <a:latin typeface="Roboto"/>
                <a:ea typeface="Roboto"/>
                <a:cs typeface="Roboto"/>
                <a:sym typeface="Roboto"/>
                <a:hlinkClick r:id="rId6"/>
              </a:rPr>
              <a:t>runc</a:t>
            </a:r>
            <a:r>
              <a:rPr b="0" lang="en-US" sz="1200">
                <a:highlight>
                  <a:srgbClr val="FFFFFF"/>
                </a:highlight>
                <a:latin typeface="Roboto"/>
                <a:ea typeface="Roboto"/>
                <a:cs typeface="Roboto"/>
                <a:sym typeface="Roboto"/>
              </a:rPr>
              <a:t> and any OCI </a:t>
            </a:r>
            <a:r>
              <a:rPr b="0" lang="en-US" sz="1200" u="sng">
                <a:solidFill>
                  <a:schemeClr val="hlink"/>
                </a:solidFill>
                <a:highlight>
                  <a:srgbClr val="FFFFFF"/>
                </a:highlight>
                <a:latin typeface="Roboto"/>
                <a:ea typeface="Roboto"/>
                <a:cs typeface="Roboto"/>
                <a:sym typeface="Roboto"/>
                <a:hlinkClick r:id="rId7"/>
              </a:rPr>
              <a:t>runtime-spec</a:t>
            </a:r>
            <a:r>
              <a:rPr b="0" lang="en-US" sz="1200">
                <a:highlight>
                  <a:srgbClr val="FFFFFF"/>
                </a:highlight>
                <a:latin typeface="Roboto"/>
                <a:ea typeface="Roboto"/>
                <a:cs typeface="Roboto"/>
                <a:sym typeface="Roboto"/>
              </a:rPr>
              <a:t> implementation</a:t>
            </a:r>
            <a:endParaRPr b="0" sz="1200">
              <a:highlight>
                <a:srgbClr val="FFFFFF"/>
              </a:highlight>
              <a:latin typeface="Roboto"/>
              <a:ea typeface="Roboto"/>
              <a:cs typeface="Roboto"/>
              <a:sym typeface="Roboto"/>
            </a:endParaRPr>
          </a:p>
          <a:p>
            <a:pPr indent="0" lvl="0" marL="0" rtl="0" algn="l">
              <a:lnSpc>
                <a:spcPct val="115000"/>
              </a:lnSpc>
              <a:spcBef>
                <a:spcPts val="2300"/>
              </a:spcBef>
              <a:spcAft>
                <a:spcPts val="0"/>
              </a:spcAft>
              <a:buClr>
                <a:schemeClr val="dk1"/>
              </a:buClr>
              <a:buSzPts val="1100"/>
              <a:buFont typeface="Arial"/>
              <a:buNone/>
            </a:pPr>
            <a:r>
              <a:t/>
            </a:r>
            <a:endParaRPr b="0" sz="1200">
              <a:highlight>
                <a:srgbClr val="FFFFFF"/>
              </a:highlight>
              <a:latin typeface="Roboto"/>
              <a:ea typeface="Roboto"/>
              <a:cs typeface="Roboto"/>
              <a:sym typeface="Roboto"/>
            </a:endParaRPr>
          </a:p>
          <a:p>
            <a:pPr indent="0" lvl="0" marL="0" rtl="0" algn="l">
              <a:lnSpc>
                <a:spcPct val="90000"/>
              </a:lnSpc>
              <a:spcBef>
                <a:spcPts val="640"/>
              </a:spcBef>
              <a:spcAft>
                <a:spcPts val="0"/>
              </a:spcAft>
              <a:buSzPts val="288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41"/>
          <p:cNvSpPr txBox="1"/>
          <p:nvPr>
            <p:ph type="title"/>
          </p:nvPr>
        </p:nvSpPr>
        <p:spPr>
          <a:xfrm>
            <a:off x="115784" y="76906"/>
            <a:ext cx="8394804" cy="170973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5400"/>
              <a:buFont typeface="Calibri"/>
              <a:buNone/>
            </a:pPr>
            <a:r>
              <a:rPr b="1" i="0" lang="en-US" sz="5400" u="none" cap="none" strike="noStrike">
                <a:solidFill>
                  <a:schemeClr val="accent3"/>
                </a:solidFill>
                <a:latin typeface="Calibri"/>
                <a:ea typeface="Calibri"/>
                <a:cs typeface="Calibri"/>
                <a:sym typeface="Calibri"/>
              </a:rPr>
              <a:t>Introduction to Kubernetes</a:t>
            </a:r>
            <a:endParaRPr b="1" i="0" sz="5400" u="none" cap="none" strike="noStrike">
              <a:solidFill>
                <a:schemeClr val="accent3"/>
              </a:solidFill>
              <a:latin typeface="Calibri"/>
              <a:ea typeface="Calibri"/>
              <a:cs typeface="Calibri"/>
              <a:sym typeface="Calibri"/>
            </a:endParaRPr>
          </a:p>
        </p:txBody>
      </p:sp>
      <p:sp>
        <p:nvSpPr>
          <p:cNvPr id="234" name="Google Shape;234;p41"/>
          <p:cNvSpPr txBox="1"/>
          <p:nvPr>
            <p:ph idx="1" type="body"/>
          </p:nvPr>
        </p:nvSpPr>
        <p:spPr>
          <a:xfrm>
            <a:off x="623888" y="4589468"/>
            <a:ext cx="7886700" cy="150018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1" i="0" lang="en-US" sz="2400" u="none" cap="none" strike="noStrike">
                <a:solidFill>
                  <a:srgbClr val="888888"/>
                </a:solidFill>
                <a:latin typeface="Calibri"/>
                <a:ea typeface="Calibri"/>
                <a:cs typeface="Calibri"/>
                <a:sym typeface="Calibri"/>
              </a:rPr>
              <a:t>Part 1:</a:t>
            </a:r>
            <a:endParaRPr b="1" i="0" sz="2400" u="none" cap="none" strike="noStrike">
              <a:solidFill>
                <a:srgbClr val="888888"/>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95"/>
          <p:cNvSpPr txBox="1"/>
          <p:nvPr>
            <p:ph type="title"/>
          </p:nvPr>
        </p:nvSpPr>
        <p:spPr>
          <a:xfrm>
            <a:off x="628650" y="365129"/>
            <a:ext cx="7886700" cy="1158872"/>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3"/>
              </a:buClr>
              <a:buSzPts val="3600"/>
              <a:buFont typeface="Calibri"/>
              <a:buNone/>
            </a:pPr>
            <a:r>
              <a:rPr lang="en-US"/>
              <a:t>Addons</a:t>
            </a:r>
            <a:endParaRPr/>
          </a:p>
        </p:txBody>
      </p:sp>
      <p:sp>
        <p:nvSpPr>
          <p:cNvPr id="635" name="Google Shape;635;p95"/>
          <p:cNvSpPr txBox="1"/>
          <p:nvPr>
            <p:ph idx="1" type="body"/>
          </p:nvPr>
        </p:nvSpPr>
        <p:spPr>
          <a:xfrm>
            <a:off x="628650" y="1524000"/>
            <a:ext cx="7886700" cy="4652963"/>
          </a:xfrm>
          <a:prstGeom prst="rect">
            <a:avLst/>
          </a:prstGeom>
          <a:noFill/>
          <a:ln>
            <a:noFill/>
          </a:ln>
        </p:spPr>
        <p:txBody>
          <a:bodyPr anchorCtr="0" anchor="t" bIns="91425" lIns="91425" spcFirstLastPara="1" rIns="91425" wrap="square" tIns="91425">
            <a:noAutofit/>
          </a:bodyPr>
          <a:lstStyle/>
          <a:p>
            <a:pPr indent="-411480" lvl="0" marL="457200" rtl="0" algn="l">
              <a:lnSpc>
                <a:spcPct val="115000"/>
              </a:lnSpc>
              <a:spcBef>
                <a:spcPts val="2300"/>
              </a:spcBef>
              <a:spcAft>
                <a:spcPts val="0"/>
              </a:spcAft>
              <a:buSzPts val="2880"/>
              <a:buFont typeface="Roboto"/>
              <a:buChar char="▪"/>
            </a:pPr>
            <a:r>
              <a:rPr b="0" lang="en-US" sz="1800">
                <a:highlight>
                  <a:srgbClr val="FFFFFF"/>
                </a:highlight>
                <a:latin typeface="Roboto"/>
                <a:ea typeface="Roboto"/>
                <a:cs typeface="Roboto"/>
                <a:sym typeface="Roboto"/>
              </a:rPr>
              <a:t>DNS - </a:t>
            </a:r>
            <a:r>
              <a:rPr b="0" lang="en-US" sz="1200">
                <a:highlight>
                  <a:srgbClr val="FFFFFF"/>
                </a:highlight>
                <a:latin typeface="Roboto"/>
                <a:ea typeface="Roboto"/>
                <a:cs typeface="Roboto"/>
                <a:sym typeface="Roboto"/>
              </a:rPr>
              <a:t>While the other addons are not strictly required, all Kubernetes clusters should have </a:t>
            </a:r>
            <a:r>
              <a:rPr b="0" lang="en-US" sz="1200" u="sng">
                <a:solidFill>
                  <a:schemeClr val="hlink"/>
                </a:solidFill>
                <a:highlight>
                  <a:srgbClr val="FFFFFF"/>
                </a:highlight>
                <a:latin typeface="Roboto"/>
                <a:ea typeface="Roboto"/>
                <a:cs typeface="Roboto"/>
                <a:sym typeface="Roboto"/>
                <a:hlinkClick r:id="rId3"/>
              </a:rPr>
              <a:t>cluster DNS</a:t>
            </a:r>
            <a:r>
              <a:rPr b="0" lang="en-US" sz="1200">
                <a:highlight>
                  <a:srgbClr val="FFFFFF"/>
                </a:highlight>
                <a:latin typeface="Roboto"/>
                <a:ea typeface="Roboto"/>
                <a:cs typeface="Roboto"/>
                <a:sym typeface="Roboto"/>
              </a:rPr>
              <a:t>, as many examples rely on it.</a:t>
            </a:r>
            <a:endParaRPr b="0" sz="1800">
              <a:highlight>
                <a:srgbClr val="FFFFFF"/>
              </a:highlight>
              <a:latin typeface="Roboto"/>
              <a:ea typeface="Roboto"/>
              <a:cs typeface="Roboto"/>
              <a:sym typeface="Roboto"/>
            </a:endParaRPr>
          </a:p>
          <a:p>
            <a:pPr indent="-411480" lvl="0" marL="457200" rtl="0" algn="l">
              <a:lnSpc>
                <a:spcPct val="115000"/>
              </a:lnSpc>
              <a:spcBef>
                <a:spcPts val="0"/>
              </a:spcBef>
              <a:spcAft>
                <a:spcPts val="0"/>
              </a:spcAft>
              <a:buSzPts val="2880"/>
              <a:buFont typeface="Roboto"/>
              <a:buChar char="▪"/>
            </a:pPr>
            <a:r>
              <a:rPr b="0" lang="en-US" sz="1800">
                <a:highlight>
                  <a:srgbClr val="FFFFFF"/>
                </a:highlight>
                <a:latin typeface="Roboto"/>
                <a:ea typeface="Roboto"/>
                <a:cs typeface="Roboto"/>
                <a:sym typeface="Roboto"/>
              </a:rPr>
              <a:t>Web UI (Dashboard) - </a:t>
            </a:r>
            <a:r>
              <a:rPr b="0" lang="en-US" sz="1200" u="sng">
                <a:solidFill>
                  <a:schemeClr val="hlink"/>
                </a:solidFill>
                <a:highlight>
                  <a:srgbClr val="FFFFFF"/>
                </a:highlight>
                <a:latin typeface="Roboto"/>
                <a:ea typeface="Roboto"/>
                <a:cs typeface="Roboto"/>
                <a:sym typeface="Roboto"/>
                <a:hlinkClick r:id="rId4"/>
              </a:rPr>
              <a:t>Dashboard</a:t>
            </a:r>
            <a:r>
              <a:rPr b="0" lang="en-US" sz="1200">
                <a:highlight>
                  <a:srgbClr val="FFFFFF"/>
                </a:highlight>
                <a:latin typeface="Roboto"/>
                <a:ea typeface="Roboto"/>
                <a:cs typeface="Roboto"/>
                <a:sym typeface="Roboto"/>
              </a:rPr>
              <a:t> is a general purpose, web-based UI for Kubernetes clusters.</a:t>
            </a:r>
            <a:endParaRPr b="0" sz="1800">
              <a:highlight>
                <a:srgbClr val="FFFFFF"/>
              </a:highlight>
              <a:latin typeface="Roboto"/>
              <a:ea typeface="Roboto"/>
              <a:cs typeface="Roboto"/>
              <a:sym typeface="Roboto"/>
            </a:endParaRPr>
          </a:p>
          <a:p>
            <a:pPr indent="-411480" lvl="0" marL="457200" rtl="0" algn="l">
              <a:lnSpc>
                <a:spcPct val="115000"/>
              </a:lnSpc>
              <a:spcBef>
                <a:spcPts val="0"/>
              </a:spcBef>
              <a:spcAft>
                <a:spcPts val="0"/>
              </a:spcAft>
              <a:buSzPts val="2880"/>
              <a:buFont typeface="Roboto"/>
              <a:buChar char="▪"/>
            </a:pPr>
            <a:r>
              <a:rPr b="0" lang="en-US" sz="1800">
                <a:highlight>
                  <a:srgbClr val="FFFFFF"/>
                </a:highlight>
                <a:latin typeface="Roboto"/>
                <a:ea typeface="Roboto"/>
                <a:cs typeface="Roboto"/>
                <a:sym typeface="Roboto"/>
              </a:rPr>
              <a:t>Container Resource Monitoring - </a:t>
            </a:r>
            <a:r>
              <a:rPr b="0" lang="en-US" sz="1200" u="sng">
                <a:solidFill>
                  <a:schemeClr val="hlink"/>
                </a:solidFill>
                <a:highlight>
                  <a:srgbClr val="FFFFFF"/>
                </a:highlight>
                <a:latin typeface="Roboto"/>
                <a:ea typeface="Roboto"/>
                <a:cs typeface="Roboto"/>
                <a:sym typeface="Roboto"/>
                <a:hlinkClick r:id="rId5"/>
              </a:rPr>
              <a:t>Container Resource Monitoring</a:t>
            </a:r>
            <a:r>
              <a:rPr b="0" lang="en-US" sz="1200">
                <a:highlight>
                  <a:srgbClr val="FFFFFF"/>
                </a:highlight>
                <a:latin typeface="Roboto"/>
                <a:ea typeface="Roboto"/>
                <a:cs typeface="Roboto"/>
                <a:sym typeface="Roboto"/>
              </a:rPr>
              <a:t> records generic time-series metrics about containers in a central database, and provides a UI for browsing that data.</a:t>
            </a:r>
            <a:endParaRPr b="0" sz="1200">
              <a:highlight>
                <a:srgbClr val="FFFFFF"/>
              </a:highlight>
              <a:latin typeface="Roboto"/>
              <a:ea typeface="Roboto"/>
              <a:cs typeface="Roboto"/>
              <a:sym typeface="Roboto"/>
            </a:endParaRPr>
          </a:p>
          <a:p>
            <a:pPr indent="-411480" lvl="0" marL="457200" rtl="0" algn="l">
              <a:lnSpc>
                <a:spcPct val="115000"/>
              </a:lnSpc>
              <a:spcBef>
                <a:spcPts val="0"/>
              </a:spcBef>
              <a:spcAft>
                <a:spcPts val="0"/>
              </a:spcAft>
              <a:buSzPts val="2880"/>
              <a:buFont typeface="Roboto"/>
              <a:buChar char="▪"/>
            </a:pPr>
            <a:r>
              <a:rPr b="0" lang="en-US" sz="1800">
                <a:highlight>
                  <a:srgbClr val="FFFFFF"/>
                </a:highlight>
                <a:latin typeface="Roboto"/>
                <a:ea typeface="Roboto"/>
                <a:cs typeface="Roboto"/>
                <a:sym typeface="Roboto"/>
              </a:rPr>
              <a:t>Cluster-level Logging - </a:t>
            </a:r>
            <a:r>
              <a:rPr b="0" lang="en-US" sz="1200">
                <a:highlight>
                  <a:srgbClr val="FFFFFF"/>
                </a:highlight>
                <a:latin typeface="Roboto"/>
                <a:ea typeface="Roboto"/>
                <a:cs typeface="Roboto"/>
                <a:sym typeface="Roboto"/>
              </a:rPr>
              <a:t>A </a:t>
            </a:r>
            <a:r>
              <a:rPr b="0" lang="en-US" sz="1200" u="sng">
                <a:solidFill>
                  <a:schemeClr val="hlink"/>
                </a:solidFill>
                <a:highlight>
                  <a:srgbClr val="FFFFFF"/>
                </a:highlight>
                <a:latin typeface="Roboto"/>
                <a:ea typeface="Roboto"/>
                <a:cs typeface="Roboto"/>
                <a:sym typeface="Roboto"/>
                <a:hlinkClick r:id="rId6"/>
              </a:rPr>
              <a:t>Cluster-level logging</a:t>
            </a:r>
            <a:r>
              <a:rPr b="0" lang="en-US" sz="1200">
                <a:highlight>
                  <a:srgbClr val="FFFFFF"/>
                </a:highlight>
                <a:latin typeface="Roboto"/>
                <a:ea typeface="Roboto"/>
                <a:cs typeface="Roboto"/>
                <a:sym typeface="Roboto"/>
              </a:rPr>
              <a:t> mechanism is responsible for saving container logs to a central log store with search/browsing interface.</a:t>
            </a:r>
            <a:endParaRPr b="0" sz="1800">
              <a:highlight>
                <a:srgbClr val="FFFFFF"/>
              </a:highlight>
              <a:latin typeface="Roboto"/>
              <a:ea typeface="Roboto"/>
              <a:cs typeface="Roboto"/>
              <a:sym typeface="Roboto"/>
            </a:endParaRPr>
          </a:p>
          <a:p>
            <a:pPr indent="0" lvl="0" marL="0" rtl="0" algn="l">
              <a:lnSpc>
                <a:spcPct val="90000"/>
              </a:lnSpc>
              <a:spcBef>
                <a:spcPts val="640"/>
              </a:spcBef>
              <a:spcAft>
                <a:spcPts val="0"/>
              </a:spcAft>
              <a:buSzPts val="2880"/>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96"/>
          <p:cNvSpPr txBox="1"/>
          <p:nvPr>
            <p:ph type="title"/>
          </p:nvPr>
        </p:nvSpPr>
        <p:spPr>
          <a:xfrm>
            <a:off x="628650" y="365129"/>
            <a:ext cx="7886700" cy="1158872"/>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3"/>
              </a:buClr>
              <a:buSzPts val="3600"/>
              <a:buFont typeface="Calibri"/>
              <a:buNone/>
            </a:pPr>
            <a:r>
              <a:rPr lang="en-US"/>
              <a:t>Kubernetes Terms</a:t>
            </a:r>
            <a:endParaRPr/>
          </a:p>
        </p:txBody>
      </p:sp>
      <p:sp>
        <p:nvSpPr>
          <p:cNvPr id="641" name="Google Shape;641;p96"/>
          <p:cNvSpPr txBox="1"/>
          <p:nvPr>
            <p:ph idx="1" type="body"/>
          </p:nvPr>
        </p:nvSpPr>
        <p:spPr>
          <a:xfrm>
            <a:off x="628650" y="1524000"/>
            <a:ext cx="7886700" cy="4652963"/>
          </a:xfrm>
          <a:prstGeom prst="rect">
            <a:avLst/>
          </a:prstGeom>
          <a:noFill/>
          <a:ln>
            <a:noFill/>
          </a:ln>
        </p:spPr>
        <p:txBody>
          <a:bodyPr anchorCtr="0" anchor="t" bIns="91425" lIns="91425" spcFirstLastPara="1" rIns="91425" wrap="square" tIns="91425">
            <a:noAutofit/>
          </a:bodyPr>
          <a:lstStyle/>
          <a:p>
            <a:pPr indent="-411480" lvl="0" marL="457200" rtl="0" algn="l">
              <a:lnSpc>
                <a:spcPct val="90000"/>
              </a:lnSpc>
              <a:spcBef>
                <a:spcPts val="640"/>
              </a:spcBef>
              <a:spcAft>
                <a:spcPts val="0"/>
              </a:spcAft>
              <a:buSzPts val="2880"/>
              <a:buChar char="▪"/>
            </a:pPr>
            <a:r>
              <a:rPr lang="en-US"/>
              <a:t>Containers</a:t>
            </a:r>
            <a:endParaRPr/>
          </a:p>
          <a:p>
            <a:pPr indent="-411480" lvl="0" marL="457200" rtl="0" algn="l">
              <a:lnSpc>
                <a:spcPct val="90000"/>
              </a:lnSpc>
              <a:spcBef>
                <a:spcPts val="0"/>
              </a:spcBef>
              <a:spcAft>
                <a:spcPts val="0"/>
              </a:spcAft>
              <a:buSzPts val="2880"/>
              <a:buChar char="▪"/>
            </a:pPr>
            <a:r>
              <a:rPr lang="en-US"/>
              <a:t>Nodes</a:t>
            </a:r>
            <a:endParaRPr/>
          </a:p>
          <a:p>
            <a:pPr indent="-411480" lvl="0" marL="457200" rtl="0" algn="l">
              <a:lnSpc>
                <a:spcPct val="90000"/>
              </a:lnSpc>
              <a:spcBef>
                <a:spcPts val="0"/>
              </a:spcBef>
              <a:spcAft>
                <a:spcPts val="0"/>
              </a:spcAft>
              <a:buSzPts val="2880"/>
              <a:buChar char="▪"/>
            </a:pPr>
            <a:r>
              <a:rPr lang="en-US"/>
              <a:t>Clusters</a:t>
            </a:r>
            <a:endParaRPr/>
          </a:p>
          <a:p>
            <a:pPr indent="-411480" lvl="0" marL="457200" rtl="0" algn="l">
              <a:lnSpc>
                <a:spcPct val="90000"/>
              </a:lnSpc>
              <a:spcBef>
                <a:spcPts val="0"/>
              </a:spcBef>
              <a:spcAft>
                <a:spcPts val="0"/>
              </a:spcAft>
              <a:buSzPts val="2880"/>
              <a:buChar char="▪"/>
            </a:pPr>
            <a:r>
              <a:rPr lang="en-US"/>
              <a:t>Deployment</a:t>
            </a:r>
            <a:endParaRPr/>
          </a:p>
          <a:p>
            <a:pPr indent="-411480" lvl="0" marL="457200" rtl="0" algn="l">
              <a:lnSpc>
                <a:spcPct val="90000"/>
              </a:lnSpc>
              <a:spcBef>
                <a:spcPts val="0"/>
              </a:spcBef>
              <a:spcAft>
                <a:spcPts val="0"/>
              </a:spcAft>
              <a:buSzPts val="2880"/>
              <a:buChar char="▪"/>
            </a:pPr>
            <a:r>
              <a:rPr lang="en-US"/>
              <a:t>Pods</a:t>
            </a:r>
            <a:endParaRPr/>
          </a:p>
          <a:p>
            <a:pPr indent="-411480" lvl="0" marL="457200" rtl="0" algn="l">
              <a:lnSpc>
                <a:spcPct val="90000"/>
              </a:lnSpc>
              <a:spcBef>
                <a:spcPts val="0"/>
              </a:spcBef>
              <a:spcAft>
                <a:spcPts val="0"/>
              </a:spcAft>
              <a:buSzPts val="2880"/>
              <a:buChar char="▪"/>
            </a:pPr>
            <a:r>
              <a:rPr lang="en-US"/>
              <a:t>ReplicaSets</a:t>
            </a:r>
            <a:endParaRPr/>
          </a:p>
          <a:p>
            <a:pPr indent="-411480" lvl="0" marL="457200" rtl="0" algn="l">
              <a:lnSpc>
                <a:spcPct val="90000"/>
              </a:lnSpc>
              <a:spcBef>
                <a:spcPts val="0"/>
              </a:spcBef>
              <a:spcAft>
                <a:spcPts val="0"/>
              </a:spcAft>
              <a:buSzPts val="2880"/>
              <a:buChar char="▪"/>
            </a:pPr>
            <a:r>
              <a:rPr lang="en-US"/>
              <a:t>Services</a:t>
            </a:r>
            <a:endParaRPr/>
          </a:p>
          <a:p>
            <a:pPr indent="-411480" lvl="0" marL="457200" rtl="0" algn="l">
              <a:lnSpc>
                <a:spcPct val="90000"/>
              </a:lnSpc>
              <a:spcBef>
                <a:spcPts val="0"/>
              </a:spcBef>
              <a:spcAft>
                <a:spcPts val="0"/>
              </a:spcAft>
              <a:buSzPts val="2880"/>
              <a:buChar char="▪"/>
            </a:pPr>
            <a:r>
              <a:rPr lang="en-US"/>
              <a:t>Labels</a:t>
            </a:r>
            <a:endParaRPr/>
          </a:p>
          <a:p>
            <a:pPr indent="-411480" lvl="0" marL="457200" rtl="0" algn="l">
              <a:lnSpc>
                <a:spcPct val="90000"/>
              </a:lnSpc>
              <a:spcBef>
                <a:spcPts val="0"/>
              </a:spcBef>
              <a:spcAft>
                <a:spcPts val="0"/>
              </a:spcAft>
              <a:buSzPts val="2880"/>
              <a:buChar char="▪"/>
            </a:pPr>
            <a:r>
              <a:rPr lang="en-US"/>
              <a:t>Volumes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97"/>
          <p:cNvSpPr txBox="1"/>
          <p:nvPr/>
        </p:nvSpPr>
        <p:spPr>
          <a:xfrm>
            <a:off x="306700" y="245375"/>
            <a:ext cx="5316300" cy="5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97"/>
          <p:cNvSpPr txBox="1"/>
          <p:nvPr>
            <p:ph type="title"/>
          </p:nvPr>
        </p:nvSpPr>
        <p:spPr>
          <a:xfrm>
            <a:off x="969200" y="365126"/>
            <a:ext cx="7546200" cy="4446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b="1" i="0" lang="en-US" sz="3600" u="none" cap="none" strike="noStrike">
                <a:solidFill>
                  <a:srgbClr val="E36C09"/>
                </a:solidFill>
                <a:latin typeface="Calibri"/>
                <a:ea typeface="Calibri"/>
                <a:cs typeface="Calibri"/>
                <a:sym typeface="Calibri"/>
              </a:rPr>
              <a:t>Kubernetes</a:t>
            </a:r>
            <a:r>
              <a:rPr lang="en-US">
                <a:solidFill>
                  <a:srgbClr val="E36C09"/>
                </a:solidFill>
              </a:rPr>
              <a:t>: Abstraction</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pic>
        <p:nvPicPr>
          <p:cNvPr id="648" name="Google Shape;648;p97"/>
          <p:cNvPicPr preferRelativeResize="0"/>
          <p:nvPr/>
        </p:nvPicPr>
        <p:blipFill rotWithShape="1">
          <a:blip r:embed="rId3">
            <a:alphaModFix/>
          </a:blip>
          <a:srcRect b="0" l="0" r="0" t="0"/>
          <a:stretch/>
        </p:blipFill>
        <p:spPr>
          <a:xfrm>
            <a:off x="2188925" y="617114"/>
            <a:ext cx="5253093" cy="562377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98"/>
          <p:cNvSpPr txBox="1"/>
          <p:nvPr>
            <p:ph type="title"/>
          </p:nvPr>
        </p:nvSpPr>
        <p:spPr>
          <a:xfrm>
            <a:off x="628650" y="365129"/>
            <a:ext cx="7886700" cy="1158872"/>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3"/>
              </a:buClr>
              <a:buSzPts val="3600"/>
              <a:buFont typeface="Calibri"/>
              <a:buNone/>
            </a:pPr>
            <a:r>
              <a:rPr lang="en-US"/>
              <a:t>Kubernetes: Nodes</a:t>
            </a:r>
            <a:endParaRPr/>
          </a:p>
        </p:txBody>
      </p:sp>
      <p:sp>
        <p:nvSpPr>
          <p:cNvPr id="654" name="Google Shape;654;p98"/>
          <p:cNvSpPr txBox="1"/>
          <p:nvPr>
            <p:ph idx="1" type="body"/>
          </p:nvPr>
        </p:nvSpPr>
        <p:spPr>
          <a:xfrm>
            <a:off x="628650" y="1524000"/>
            <a:ext cx="7886700" cy="465296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40"/>
              </a:spcBef>
              <a:spcAft>
                <a:spcPts val="0"/>
              </a:spcAft>
              <a:buSzPts val="1620"/>
              <a:buNone/>
            </a:pPr>
            <a:r>
              <a:rPr b="0" lang="en-US" sz="1800"/>
              <a:t>A node is a worker machine in Kubernetes. A node may be a VM or physical machine, depending on the cluster. Each node has the services necessary to run pods and is managed by the master components. The services on a node include Docker, kubelet and kube-proxy. See The Kubernetes Node section in the architecture design doc for more details.</a:t>
            </a:r>
            <a:endParaRPr b="0" sz="1800"/>
          </a:p>
        </p:txBody>
      </p:sp>
      <p:pic>
        <p:nvPicPr>
          <p:cNvPr id="655" name="Google Shape;655;p98"/>
          <p:cNvPicPr preferRelativeResize="0"/>
          <p:nvPr/>
        </p:nvPicPr>
        <p:blipFill rotWithShape="1">
          <a:blip r:embed="rId3">
            <a:alphaModFix/>
          </a:blip>
          <a:srcRect b="0" l="0" r="0" t="0"/>
          <a:stretch/>
        </p:blipFill>
        <p:spPr>
          <a:xfrm>
            <a:off x="1898925" y="3349405"/>
            <a:ext cx="4739001" cy="2645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99"/>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Nodes</a:t>
            </a:r>
            <a:endParaRPr b="1" i="0" sz="3600" u="none" cap="none" strike="noStrike">
              <a:solidFill>
                <a:schemeClr val="accent3"/>
              </a:solidFill>
              <a:latin typeface="Calibri"/>
              <a:ea typeface="Calibri"/>
              <a:cs typeface="Calibri"/>
              <a:sym typeface="Calibri"/>
            </a:endParaRPr>
          </a:p>
        </p:txBody>
      </p:sp>
      <p:sp>
        <p:nvSpPr>
          <p:cNvPr id="661" name="Google Shape;661;p99"/>
          <p:cNvSpPr txBox="1"/>
          <p:nvPr>
            <p:ph idx="1" type="body"/>
          </p:nvPr>
        </p:nvSpPr>
        <p:spPr>
          <a:xfrm>
            <a:off x="457201" y="1905001"/>
            <a:ext cx="4024200" cy="41910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Must be managed by a master</a:t>
            </a:r>
            <a:endParaRPr/>
          </a:p>
          <a:p>
            <a:pPr indent="-457200" lvl="0" marL="457200" marR="0" rtl="0" algn="l">
              <a:lnSpc>
                <a:spcPct val="90000"/>
              </a:lnSpc>
              <a:spcBef>
                <a:spcPts val="60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May host multiple pods</a:t>
            </a:r>
            <a:endParaRPr/>
          </a:p>
          <a:p>
            <a:pPr indent="-457200" lvl="0" marL="457200" marR="0" rtl="0" algn="l">
              <a:lnSpc>
                <a:spcPct val="90000"/>
              </a:lnSpc>
              <a:spcBef>
                <a:spcPts val="60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Internal IP Address endpoint</a:t>
            </a:r>
            <a:endParaRPr/>
          </a:p>
          <a:p>
            <a:pPr indent="-457200" lvl="0" marL="457200" marR="0" rtl="0" algn="l">
              <a:lnSpc>
                <a:spcPct val="90000"/>
              </a:lnSpc>
              <a:spcBef>
                <a:spcPts val="60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Can be tagged and filtered using labels</a:t>
            </a:r>
            <a:endParaRPr/>
          </a:p>
          <a:p>
            <a:pPr indent="-457200" lvl="0" marL="457200" marR="0" rtl="0" algn="l">
              <a:lnSpc>
                <a:spcPct val="90000"/>
              </a:lnSpc>
              <a:spcBef>
                <a:spcPts val="60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Must be running two processes</a:t>
            </a:r>
            <a:endParaRPr/>
          </a:p>
          <a:p>
            <a:pPr indent="-457200" lvl="1" marL="914400" marR="0" rtl="0" algn="l">
              <a:lnSpc>
                <a:spcPct val="90000"/>
              </a:lnSpc>
              <a:spcBef>
                <a:spcPts val="600"/>
              </a:spcBef>
              <a:spcAft>
                <a:spcPts val="0"/>
              </a:spcAft>
              <a:buClr>
                <a:schemeClr val="accent3"/>
              </a:buClr>
              <a:buSzPts val="1080"/>
              <a:buFont typeface="Noto Sans Symbols"/>
              <a:buChar char="▪"/>
            </a:pPr>
            <a:r>
              <a:rPr b="0" i="0" lang="en-US" sz="1200" u="none" cap="none" strike="noStrike">
                <a:solidFill>
                  <a:schemeClr val="dk1"/>
                </a:solidFill>
                <a:latin typeface="Calibri"/>
                <a:ea typeface="Calibri"/>
                <a:cs typeface="Calibri"/>
                <a:sym typeface="Calibri"/>
              </a:rPr>
              <a:t>Kubelet – Kubernetes client process. Communicates with master and schedules pods</a:t>
            </a:r>
            <a:endParaRPr/>
          </a:p>
          <a:p>
            <a:pPr indent="-457200" lvl="1" marL="914400" marR="0" rtl="0" algn="l">
              <a:lnSpc>
                <a:spcPct val="90000"/>
              </a:lnSpc>
              <a:spcBef>
                <a:spcPts val="600"/>
              </a:spcBef>
              <a:spcAft>
                <a:spcPts val="0"/>
              </a:spcAft>
              <a:buClr>
                <a:schemeClr val="accent3"/>
              </a:buClr>
              <a:buSzPts val="1080"/>
              <a:buFont typeface="Noto Sans Symbols"/>
              <a:buChar char="▪"/>
            </a:pPr>
            <a:r>
              <a:rPr b="0" i="0" lang="en-US" sz="1200" u="none" cap="none" strike="noStrike">
                <a:solidFill>
                  <a:schemeClr val="dk1"/>
                </a:solidFill>
                <a:latin typeface="Calibri"/>
                <a:ea typeface="Calibri"/>
                <a:cs typeface="Calibri"/>
                <a:sym typeface="Calibri"/>
              </a:rPr>
              <a:t>Container runtime – Docker, Rocket, etc. Pulls and runs containers from registry</a:t>
            </a:r>
            <a:endParaRPr b="0" i="0" sz="1200" u="none" cap="none" strike="noStrike">
              <a:solidFill>
                <a:schemeClr val="dk1"/>
              </a:solidFill>
              <a:latin typeface="Calibri"/>
              <a:ea typeface="Calibri"/>
              <a:cs typeface="Calibri"/>
              <a:sym typeface="Calibri"/>
            </a:endParaRPr>
          </a:p>
        </p:txBody>
      </p:sp>
      <p:sp>
        <p:nvSpPr>
          <p:cNvPr id="662" name="Google Shape;662;p99"/>
          <p:cNvSpPr txBox="1"/>
          <p:nvPr/>
        </p:nvSpPr>
        <p:spPr>
          <a:xfrm>
            <a:off x="628650" y="1295399"/>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Allows Pods to be scheduled. A basic worker physical or virtual machine of Kubernetes.</a:t>
            </a:r>
            <a:endParaRPr b="0" i="0" sz="1400" u="none" cap="none" strike="noStrike">
              <a:solidFill>
                <a:srgbClr val="000000"/>
              </a:solidFill>
              <a:latin typeface="Arial"/>
              <a:ea typeface="Arial"/>
              <a:cs typeface="Arial"/>
              <a:sym typeface="Arial"/>
            </a:endParaRPr>
          </a:p>
        </p:txBody>
      </p:sp>
      <p:pic>
        <p:nvPicPr>
          <p:cNvPr id="663" name="Google Shape;663;p99"/>
          <p:cNvPicPr preferRelativeResize="0"/>
          <p:nvPr/>
        </p:nvPicPr>
        <p:blipFill rotWithShape="1">
          <a:blip r:embed="rId3">
            <a:alphaModFix/>
          </a:blip>
          <a:srcRect b="0" l="0" r="0" t="0"/>
          <a:stretch/>
        </p:blipFill>
        <p:spPr>
          <a:xfrm>
            <a:off x="4419600" y="1898374"/>
            <a:ext cx="4349750" cy="3175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100"/>
          <p:cNvSpPr txBox="1"/>
          <p:nvPr>
            <p:ph type="title"/>
          </p:nvPr>
        </p:nvSpPr>
        <p:spPr>
          <a:xfrm>
            <a:off x="628650" y="365129"/>
            <a:ext cx="7886700" cy="1158872"/>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3"/>
              </a:buClr>
              <a:buSzPts val="3600"/>
              <a:buFont typeface="Calibri"/>
              <a:buNone/>
            </a:pPr>
            <a:r>
              <a:rPr lang="en-US"/>
              <a:t>Kubernetes: Nodes</a:t>
            </a:r>
            <a:endParaRPr/>
          </a:p>
        </p:txBody>
      </p:sp>
      <p:sp>
        <p:nvSpPr>
          <p:cNvPr id="669" name="Google Shape;669;p100"/>
          <p:cNvSpPr txBox="1"/>
          <p:nvPr>
            <p:ph idx="1" type="body"/>
          </p:nvPr>
        </p:nvSpPr>
        <p:spPr>
          <a:xfrm>
            <a:off x="628650" y="1524000"/>
            <a:ext cx="7886700" cy="465296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40"/>
              </a:spcBef>
              <a:spcAft>
                <a:spcPts val="0"/>
              </a:spcAft>
              <a:buSzPts val="2880"/>
              <a:buNone/>
            </a:pPr>
            <a:r>
              <a:rPr b="0" lang="en-US"/>
              <a:t>Node Status</a:t>
            </a:r>
            <a:endParaRPr b="0"/>
          </a:p>
          <a:p>
            <a:pPr indent="0" lvl="0" marL="0" rtl="0" algn="l">
              <a:lnSpc>
                <a:spcPct val="90000"/>
              </a:lnSpc>
              <a:spcBef>
                <a:spcPts val="640"/>
              </a:spcBef>
              <a:spcAft>
                <a:spcPts val="0"/>
              </a:spcAft>
              <a:buSzPts val="1620"/>
              <a:buNone/>
            </a:pPr>
            <a:r>
              <a:rPr b="0" lang="en-US" sz="1800"/>
              <a:t>A node status contains:</a:t>
            </a:r>
            <a:endParaRPr b="0" sz="1800"/>
          </a:p>
          <a:p>
            <a:pPr indent="-381000" lvl="0" marL="457200" rtl="0" algn="l">
              <a:lnSpc>
                <a:spcPct val="90000"/>
              </a:lnSpc>
              <a:spcBef>
                <a:spcPts val="640"/>
              </a:spcBef>
              <a:spcAft>
                <a:spcPts val="0"/>
              </a:spcAft>
              <a:buSzPts val="2400"/>
              <a:buChar char="▪"/>
            </a:pPr>
            <a:r>
              <a:rPr b="0" lang="en-US" sz="2400"/>
              <a:t>Addresses </a:t>
            </a:r>
            <a:endParaRPr b="0" sz="2400"/>
          </a:p>
          <a:p>
            <a:pPr indent="-342900" lvl="1" marL="914400" rtl="0" algn="l">
              <a:lnSpc>
                <a:spcPct val="90000"/>
              </a:lnSpc>
              <a:spcBef>
                <a:spcPts val="0"/>
              </a:spcBef>
              <a:spcAft>
                <a:spcPts val="0"/>
              </a:spcAft>
              <a:buSzPts val="1800"/>
              <a:buChar char="▪"/>
            </a:pPr>
            <a:r>
              <a:rPr b="0" lang="en-US" sz="1800"/>
              <a:t>Hostname</a:t>
            </a:r>
            <a:endParaRPr b="0" sz="1800"/>
          </a:p>
          <a:p>
            <a:pPr indent="-342900" lvl="1" marL="914400" rtl="0" algn="l">
              <a:lnSpc>
                <a:spcPct val="90000"/>
              </a:lnSpc>
              <a:spcBef>
                <a:spcPts val="0"/>
              </a:spcBef>
              <a:spcAft>
                <a:spcPts val="0"/>
              </a:spcAft>
              <a:buSzPts val="1800"/>
              <a:buChar char="▪"/>
            </a:pPr>
            <a:r>
              <a:rPr b="0" lang="en-US" sz="1800"/>
              <a:t>ExternalIP</a:t>
            </a:r>
            <a:endParaRPr b="0" sz="1800"/>
          </a:p>
          <a:p>
            <a:pPr indent="-342900" lvl="1" marL="914400" rtl="0" algn="l">
              <a:lnSpc>
                <a:spcPct val="90000"/>
              </a:lnSpc>
              <a:spcBef>
                <a:spcPts val="0"/>
              </a:spcBef>
              <a:spcAft>
                <a:spcPts val="0"/>
              </a:spcAft>
              <a:buSzPts val="1800"/>
              <a:buChar char="▪"/>
            </a:pPr>
            <a:r>
              <a:rPr b="0" lang="en-US" sz="1800"/>
              <a:t>InternalIP</a:t>
            </a:r>
            <a:endParaRPr b="0" sz="1800"/>
          </a:p>
          <a:p>
            <a:pPr indent="-381000" lvl="0" marL="457200" rtl="0" algn="l">
              <a:lnSpc>
                <a:spcPct val="90000"/>
              </a:lnSpc>
              <a:spcBef>
                <a:spcPts val="0"/>
              </a:spcBef>
              <a:spcAft>
                <a:spcPts val="0"/>
              </a:spcAft>
              <a:buSzPts val="2400"/>
              <a:buChar char="▪"/>
            </a:pPr>
            <a:r>
              <a:rPr b="0" lang="en-US" sz="2400"/>
              <a:t>Condition - </a:t>
            </a:r>
            <a:r>
              <a:rPr b="0" lang="en-US" sz="1800"/>
              <a:t>describe condition of nodes.</a:t>
            </a:r>
            <a:endParaRPr b="0" sz="1800"/>
          </a:p>
          <a:p>
            <a:pPr indent="-381000" lvl="0" marL="457200" rtl="0" algn="l">
              <a:lnSpc>
                <a:spcPct val="90000"/>
              </a:lnSpc>
              <a:spcBef>
                <a:spcPts val="0"/>
              </a:spcBef>
              <a:spcAft>
                <a:spcPts val="0"/>
              </a:spcAft>
              <a:buSzPts val="2400"/>
              <a:buChar char="▪"/>
            </a:pPr>
            <a:r>
              <a:rPr b="0" lang="en-US" sz="2400"/>
              <a:t>Capacity -  </a:t>
            </a:r>
            <a:r>
              <a:rPr b="0" lang="en-US" sz="1800"/>
              <a:t>describe the resources available on the node</a:t>
            </a:r>
            <a:endParaRPr b="0" sz="1800"/>
          </a:p>
          <a:p>
            <a:pPr indent="-381000" lvl="0" marL="457200" rtl="0" algn="l">
              <a:lnSpc>
                <a:spcPct val="90000"/>
              </a:lnSpc>
              <a:spcBef>
                <a:spcPts val="0"/>
              </a:spcBef>
              <a:spcAft>
                <a:spcPts val="0"/>
              </a:spcAft>
              <a:buSzPts val="2400"/>
              <a:buChar char="▪"/>
            </a:pPr>
            <a:r>
              <a:rPr b="0" lang="en-US" sz="2400"/>
              <a:t>Info - </a:t>
            </a:r>
            <a:r>
              <a:rPr b="0" lang="en-US" sz="1800"/>
              <a:t>general information about the node</a:t>
            </a:r>
            <a:endParaRPr b="0" sz="18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10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 kubectl get nodes</a:t>
            </a:r>
            <a:endParaRPr b="1" i="0" sz="3600" u="none" cap="none" strike="noStrike">
              <a:solidFill>
                <a:schemeClr val="accent3"/>
              </a:solidFill>
              <a:latin typeface="Calibri"/>
              <a:ea typeface="Calibri"/>
              <a:cs typeface="Calibri"/>
              <a:sym typeface="Calibri"/>
            </a:endParaRPr>
          </a:p>
        </p:txBody>
      </p:sp>
      <p:sp>
        <p:nvSpPr>
          <p:cNvPr id="675" name="Google Shape;675;p101"/>
          <p:cNvSpPr txBox="1"/>
          <p:nvPr/>
        </p:nvSpPr>
        <p:spPr>
          <a:xfrm>
            <a:off x="1600200" y="4343400"/>
            <a:ext cx="5334000" cy="106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Afinity &amp; Anti-affinity (Beta) allow further constraints on where a pod may run (coupled, de-coupled, only nodes with certain labels, etc)</a:t>
            </a:r>
            <a:endParaRPr b="0" i="0" sz="1800" u="none" cap="none" strike="noStrike">
              <a:solidFill>
                <a:schemeClr val="dk1"/>
              </a:solidFill>
              <a:latin typeface="Arial"/>
              <a:ea typeface="Arial"/>
              <a:cs typeface="Arial"/>
              <a:sym typeface="Arial"/>
            </a:endParaRPr>
          </a:p>
        </p:txBody>
      </p:sp>
      <p:pic>
        <p:nvPicPr>
          <p:cNvPr id="676" name="Google Shape;676;p101"/>
          <p:cNvPicPr preferRelativeResize="0"/>
          <p:nvPr/>
        </p:nvPicPr>
        <p:blipFill rotWithShape="1">
          <a:blip r:embed="rId3">
            <a:alphaModFix/>
          </a:blip>
          <a:srcRect b="0" l="0" r="0" t="0"/>
          <a:stretch/>
        </p:blipFill>
        <p:spPr>
          <a:xfrm>
            <a:off x="0" y="3149600"/>
            <a:ext cx="9144000" cy="53545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102"/>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Clusters</a:t>
            </a:r>
            <a:endParaRPr b="1" i="0" sz="3600" u="none" cap="none" strike="noStrike">
              <a:solidFill>
                <a:schemeClr val="accent3"/>
              </a:solidFill>
              <a:latin typeface="Calibri"/>
              <a:ea typeface="Calibri"/>
              <a:cs typeface="Calibri"/>
              <a:sym typeface="Calibri"/>
            </a:endParaRPr>
          </a:p>
        </p:txBody>
      </p:sp>
      <p:sp>
        <p:nvSpPr>
          <p:cNvPr id="682" name="Google Shape;682;p102"/>
          <p:cNvSpPr txBox="1"/>
          <p:nvPr>
            <p:ph idx="1" type="body"/>
          </p:nvPr>
        </p:nvSpPr>
        <p:spPr>
          <a:xfrm>
            <a:off x="628650" y="1770525"/>
            <a:ext cx="5010300" cy="39624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665"/>
              <a:buFont typeface="Noto Sans Symbols"/>
              <a:buNone/>
            </a:pPr>
            <a:r>
              <a:rPr b="0" i="0" lang="en-US" sz="1850" u="none" cap="none" strike="noStrike">
                <a:solidFill>
                  <a:schemeClr val="dk1"/>
                </a:solidFill>
                <a:latin typeface="Calibri"/>
                <a:ea typeface="Calibri"/>
                <a:cs typeface="Calibri"/>
                <a:sym typeface="Calibri"/>
              </a:rPr>
              <a:t>Masters</a:t>
            </a:r>
            <a:endParaRPr/>
          </a:p>
          <a:p>
            <a:pPr indent="-457200" lvl="0" marL="457200" marR="0" rtl="0" algn="l">
              <a:lnSpc>
                <a:spcPct val="80000"/>
              </a:lnSpc>
              <a:spcBef>
                <a:spcPts val="370"/>
              </a:spcBef>
              <a:spcAft>
                <a:spcPts val="0"/>
              </a:spcAft>
              <a:buClr>
                <a:schemeClr val="accent3"/>
              </a:buClr>
              <a:buSzPts val="1665"/>
              <a:buFont typeface="Noto Sans Symbols"/>
              <a:buChar char="▪"/>
            </a:pPr>
            <a:r>
              <a:rPr b="0" i="0" lang="en-US" sz="1850" u="none" cap="none" strike="noStrike">
                <a:solidFill>
                  <a:schemeClr val="dk1"/>
                </a:solidFill>
                <a:latin typeface="Calibri"/>
                <a:ea typeface="Calibri"/>
                <a:cs typeface="Calibri"/>
                <a:sym typeface="Calibri"/>
              </a:rPr>
              <a:t>Coordinates the cluster</a:t>
            </a:r>
            <a:endParaRPr/>
          </a:p>
          <a:p>
            <a:pPr indent="-457200" lvl="1" marL="914400" marR="0" rtl="0" algn="l">
              <a:lnSpc>
                <a:spcPct val="80000"/>
              </a:lnSpc>
              <a:spcBef>
                <a:spcPts val="296"/>
              </a:spcBef>
              <a:spcAft>
                <a:spcPts val="0"/>
              </a:spcAft>
              <a:buClr>
                <a:schemeClr val="accent3"/>
              </a:buClr>
              <a:buSzPts val="1332"/>
              <a:buFont typeface="Noto Sans Symbols"/>
              <a:buChar char="▪"/>
            </a:pPr>
            <a:r>
              <a:rPr b="1" i="0" lang="en-US" sz="1480" u="none" cap="none" strike="noStrike">
                <a:solidFill>
                  <a:schemeClr val="dk1"/>
                </a:solidFill>
                <a:latin typeface="Calibri"/>
                <a:ea typeface="Calibri"/>
                <a:cs typeface="Calibri"/>
                <a:sym typeface="Calibri"/>
              </a:rPr>
              <a:t>Schedules applications</a:t>
            </a:r>
            <a:endParaRPr/>
          </a:p>
          <a:p>
            <a:pPr indent="-457200" lvl="1" marL="914400" marR="0" rtl="0" algn="l">
              <a:lnSpc>
                <a:spcPct val="80000"/>
              </a:lnSpc>
              <a:spcBef>
                <a:spcPts val="296"/>
              </a:spcBef>
              <a:spcAft>
                <a:spcPts val="0"/>
              </a:spcAft>
              <a:buClr>
                <a:schemeClr val="accent3"/>
              </a:buClr>
              <a:buSzPts val="1332"/>
              <a:buFont typeface="Noto Sans Symbols"/>
              <a:buChar char="▪"/>
            </a:pPr>
            <a:r>
              <a:rPr b="1" i="0" lang="en-US" sz="1480" u="none" cap="none" strike="noStrike">
                <a:solidFill>
                  <a:schemeClr val="dk1"/>
                </a:solidFill>
                <a:latin typeface="Calibri"/>
                <a:ea typeface="Calibri"/>
                <a:cs typeface="Calibri"/>
                <a:sym typeface="Calibri"/>
              </a:rPr>
              <a:t>Maintains application state</a:t>
            </a:r>
            <a:endParaRPr/>
          </a:p>
          <a:p>
            <a:pPr indent="-457200" lvl="1" marL="914400" marR="0" rtl="0" algn="l">
              <a:lnSpc>
                <a:spcPct val="80000"/>
              </a:lnSpc>
              <a:spcBef>
                <a:spcPts val="296"/>
              </a:spcBef>
              <a:spcAft>
                <a:spcPts val="0"/>
              </a:spcAft>
              <a:buClr>
                <a:schemeClr val="accent3"/>
              </a:buClr>
              <a:buSzPts val="1332"/>
              <a:buFont typeface="Noto Sans Symbols"/>
              <a:buChar char="▪"/>
            </a:pPr>
            <a:r>
              <a:rPr b="1" i="0" lang="en-US" sz="1480" u="none" cap="none" strike="noStrike">
                <a:solidFill>
                  <a:schemeClr val="dk1"/>
                </a:solidFill>
                <a:latin typeface="Calibri"/>
                <a:ea typeface="Calibri"/>
                <a:cs typeface="Calibri"/>
                <a:sym typeface="Calibri"/>
              </a:rPr>
              <a:t>Scales applications</a:t>
            </a:r>
            <a:endParaRPr/>
          </a:p>
          <a:p>
            <a:pPr indent="-457200" lvl="1" marL="914400" marR="0" rtl="0" algn="l">
              <a:lnSpc>
                <a:spcPct val="80000"/>
              </a:lnSpc>
              <a:spcBef>
                <a:spcPts val="296"/>
              </a:spcBef>
              <a:spcAft>
                <a:spcPts val="0"/>
              </a:spcAft>
              <a:buClr>
                <a:schemeClr val="accent3"/>
              </a:buClr>
              <a:buSzPts val="1332"/>
              <a:buFont typeface="Noto Sans Symbols"/>
              <a:buChar char="▪"/>
            </a:pPr>
            <a:r>
              <a:rPr b="1" i="0" lang="en-US" sz="1480" u="none" cap="none" strike="noStrike">
                <a:solidFill>
                  <a:schemeClr val="dk1"/>
                </a:solidFill>
                <a:latin typeface="Calibri"/>
                <a:ea typeface="Calibri"/>
                <a:cs typeface="Calibri"/>
                <a:sym typeface="Calibri"/>
              </a:rPr>
              <a:t>Rolls out updates</a:t>
            </a:r>
            <a:endParaRPr/>
          </a:p>
          <a:p>
            <a:pPr indent="-457200" lvl="0" marL="457200" marR="0" rtl="0" algn="l">
              <a:lnSpc>
                <a:spcPct val="80000"/>
              </a:lnSpc>
              <a:spcBef>
                <a:spcPts val="370"/>
              </a:spcBef>
              <a:spcAft>
                <a:spcPts val="0"/>
              </a:spcAft>
              <a:buClr>
                <a:schemeClr val="accent3"/>
              </a:buClr>
              <a:buSzPts val="1665"/>
              <a:buFont typeface="Noto Sans Symbols"/>
              <a:buChar char="▪"/>
            </a:pPr>
            <a:r>
              <a:rPr b="0" i="0" lang="en-US" sz="1850" u="none" cap="none" strike="noStrike">
                <a:solidFill>
                  <a:schemeClr val="dk1"/>
                </a:solidFill>
                <a:latin typeface="Calibri"/>
                <a:ea typeface="Calibri"/>
                <a:cs typeface="Calibri"/>
                <a:sym typeface="Calibri"/>
              </a:rPr>
              <a:t>Can be duplicated when HA (High Availability) is desired.</a:t>
            </a:r>
            <a:endParaRPr/>
          </a:p>
          <a:p>
            <a:pPr indent="-457200" lvl="0" marL="457200" marR="0" rtl="0" algn="l">
              <a:lnSpc>
                <a:spcPct val="80000"/>
              </a:lnSpc>
              <a:spcBef>
                <a:spcPts val="370"/>
              </a:spcBef>
              <a:spcAft>
                <a:spcPts val="0"/>
              </a:spcAft>
              <a:buClr>
                <a:schemeClr val="accent3"/>
              </a:buClr>
              <a:buSzPts val="1665"/>
              <a:buFont typeface="Noto Sans Symbols"/>
              <a:buChar char="▪"/>
            </a:pPr>
            <a:r>
              <a:rPr b="0" i="0" lang="en-US" sz="1850" u="none" cap="none" strike="noStrike">
                <a:solidFill>
                  <a:schemeClr val="dk1"/>
                </a:solidFill>
                <a:latin typeface="Calibri"/>
                <a:ea typeface="Calibri"/>
                <a:cs typeface="Calibri"/>
                <a:sym typeface="Calibri"/>
              </a:rPr>
              <a:t>Often run as a service by public cloud providers (Azure/Google Kubernetes as a Service)</a:t>
            </a:r>
            <a:endParaRPr/>
          </a:p>
          <a:p>
            <a:pPr indent="0" lvl="0" marL="0" marR="0" rtl="0" algn="l">
              <a:lnSpc>
                <a:spcPct val="80000"/>
              </a:lnSpc>
              <a:spcBef>
                <a:spcPts val="370"/>
              </a:spcBef>
              <a:spcAft>
                <a:spcPts val="0"/>
              </a:spcAft>
              <a:buClr>
                <a:schemeClr val="accent3"/>
              </a:buClr>
              <a:buSzPts val="1665"/>
              <a:buFont typeface="Noto Sans Symbols"/>
              <a:buNone/>
            </a:pPr>
            <a:r>
              <a:rPr b="0" i="0" lang="en-US" sz="1850" u="none" cap="none" strike="noStrike">
                <a:solidFill>
                  <a:schemeClr val="dk1"/>
                </a:solidFill>
                <a:latin typeface="Calibri"/>
                <a:ea typeface="Calibri"/>
                <a:cs typeface="Calibri"/>
                <a:sym typeface="Calibri"/>
              </a:rPr>
              <a:t>Nodes</a:t>
            </a:r>
            <a:endParaRPr/>
          </a:p>
          <a:p>
            <a:pPr indent="-457200" lvl="0" marL="457200" marR="0" rtl="0" algn="l">
              <a:lnSpc>
                <a:spcPct val="80000"/>
              </a:lnSpc>
              <a:spcBef>
                <a:spcPts val="370"/>
              </a:spcBef>
              <a:spcAft>
                <a:spcPts val="0"/>
              </a:spcAft>
              <a:buClr>
                <a:schemeClr val="accent3"/>
              </a:buClr>
              <a:buSzPts val="1665"/>
              <a:buFont typeface="Noto Sans Symbols"/>
              <a:buChar char="▪"/>
            </a:pPr>
            <a:r>
              <a:rPr b="0" i="0" lang="en-US" sz="1850" u="none" cap="none" strike="noStrike">
                <a:solidFill>
                  <a:schemeClr val="dk1"/>
                </a:solidFill>
                <a:latin typeface="Calibri"/>
                <a:ea typeface="Calibri"/>
                <a:cs typeface="Calibri"/>
                <a:sym typeface="Calibri"/>
              </a:rPr>
              <a:t>House workers that run the applications</a:t>
            </a:r>
            <a:endParaRPr/>
          </a:p>
          <a:p>
            <a:pPr indent="-457200" lvl="0" marL="457200" marR="0" rtl="0" algn="l">
              <a:lnSpc>
                <a:spcPct val="80000"/>
              </a:lnSpc>
              <a:spcBef>
                <a:spcPts val="370"/>
              </a:spcBef>
              <a:spcAft>
                <a:spcPts val="0"/>
              </a:spcAft>
              <a:buClr>
                <a:schemeClr val="accent3"/>
              </a:buClr>
              <a:buSzPts val="1665"/>
              <a:buFont typeface="Noto Sans Symbols"/>
              <a:buChar char="▪"/>
            </a:pPr>
            <a:r>
              <a:rPr b="0" i="0" lang="en-US" sz="1850" u="none" cap="none" strike="noStrike">
                <a:solidFill>
                  <a:schemeClr val="dk1"/>
                </a:solidFill>
                <a:latin typeface="Calibri"/>
                <a:ea typeface="Calibri"/>
                <a:cs typeface="Calibri"/>
                <a:sym typeface="Calibri"/>
              </a:rPr>
              <a:t>Three node minimum for production clusters</a:t>
            </a:r>
            <a:endParaRPr b="0" i="0" sz="1850" u="none" cap="none" strike="noStrike">
              <a:solidFill>
                <a:schemeClr val="dk1"/>
              </a:solidFill>
              <a:latin typeface="Calibri"/>
              <a:ea typeface="Calibri"/>
              <a:cs typeface="Calibri"/>
              <a:sym typeface="Calibri"/>
            </a:endParaRPr>
          </a:p>
        </p:txBody>
      </p:sp>
      <p:pic>
        <p:nvPicPr>
          <p:cNvPr id="683" name="Google Shape;683;p102"/>
          <p:cNvPicPr preferRelativeResize="0"/>
          <p:nvPr/>
        </p:nvPicPr>
        <p:blipFill rotWithShape="1">
          <a:blip r:embed="rId3">
            <a:alphaModFix/>
          </a:blip>
          <a:srcRect b="0" l="0" r="0" t="0"/>
          <a:stretch/>
        </p:blipFill>
        <p:spPr>
          <a:xfrm>
            <a:off x="5436704" y="2393336"/>
            <a:ext cx="3479085" cy="2604728"/>
          </a:xfrm>
          <a:prstGeom prst="rect">
            <a:avLst/>
          </a:prstGeom>
          <a:noFill/>
          <a:ln>
            <a:noFill/>
          </a:ln>
        </p:spPr>
      </p:pic>
      <p:sp>
        <p:nvSpPr>
          <p:cNvPr id="684" name="Google Shape;684;p102"/>
          <p:cNvSpPr txBox="1"/>
          <p:nvPr/>
        </p:nvSpPr>
        <p:spPr>
          <a:xfrm>
            <a:off x="628650" y="1093675"/>
            <a:ext cx="7753500" cy="914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0" i="0" lang="en-US" sz="2000" u="none" cap="none" strike="noStrike">
                <a:solidFill>
                  <a:schemeClr val="dk1"/>
                </a:solidFill>
                <a:latin typeface="Calibri"/>
                <a:ea typeface="Calibri"/>
                <a:cs typeface="Calibri"/>
                <a:sym typeface="Calibri"/>
              </a:rPr>
              <a:t>Allows you to deploy containerized applications to a cluster without tying them specifically to individual machines.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103"/>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Pods</a:t>
            </a:r>
            <a:endParaRPr b="1" i="0" sz="3600" u="none" cap="none" strike="noStrike">
              <a:solidFill>
                <a:schemeClr val="accent3"/>
              </a:solidFill>
              <a:latin typeface="Calibri"/>
              <a:ea typeface="Calibri"/>
              <a:cs typeface="Calibri"/>
              <a:sym typeface="Calibri"/>
            </a:endParaRPr>
          </a:p>
        </p:txBody>
      </p:sp>
      <p:sp>
        <p:nvSpPr>
          <p:cNvPr id="690" name="Google Shape;690;p103"/>
          <p:cNvSpPr txBox="1"/>
          <p:nvPr>
            <p:ph idx="1" type="body"/>
          </p:nvPr>
        </p:nvSpPr>
        <p:spPr>
          <a:xfrm>
            <a:off x="457201" y="1905001"/>
            <a:ext cx="4024278" cy="41909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Pod Resource Types</a:t>
            </a:r>
            <a:endParaRPr/>
          </a:p>
          <a:p>
            <a:pPr indent="-457200" lvl="1" marL="9144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Networking, as a unique cluster IP address</a:t>
            </a:r>
            <a:endParaRPr/>
          </a:p>
          <a:p>
            <a:pPr indent="-457200" lvl="1" marL="9144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Container information:</a:t>
            </a:r>
            <a:endParaRPr/>
          </a:p>
          <a:p>
            <a:pPr indent="-457200" lvl="2" marL="1371600" marR="0" rtl="0" algn="l">
              <a:lnSpc>
                <a:spcPct val="90000"/>
              </a:lnSpc>
              <a:spcBef>
                <a:spcPts val="240"/>
              </a:spcBef>
              <a:spcAft>
                <a:spcPts val="0"/>
              </a:spcAft>
              <a:buClr>
                <a:schemeClr val="accent3"/>
              </a:buClr>
              <a:buSzPts val="1080"/>
              <a:buFont typeface="Noto Sans Symbols"/>
              <a:buChar char="▪"/>
            </a:pPr>
            <a:r>
              <a:rPr b="0" i="0" lang="en-US" sz="1200" u="none" cap="none" strike="noStrike">
                <a:solidFill>
                  <a:schemeClr val="dk1"/>
                </a:solidFill>
                <a:latin typeface="Calibri"/>
                <a:ea typeface="Calibri"/>
                <a:cs typeface="Calibri"/>
                <a:sym typeface="Calibri"/>
              </a:rPr>
              <a:t>container image version  </a:t>
            </a:r>
            <a:endParaRPr/>
          </a:p>
          <a:p>
            <a:pPr indent="-457200" lvl="2" marL="1371600" marR="0" rtl="0" algn="l">
              <a:lnSpc>
                <a:spcPct val="90000"/>
              </a:lnSpc>
              <a:spcBef>
                <a:spcPts val="240"/>
              </a:spcBef>
              <a:spcAft>
                <a:spcPts val="0"/>
              </a:spcAft>
              <a:buClr>
                <a:schemeClr val="accent3"/>
              </a:buClr>
              <a:buSzPts val="1080"/>
              <a:buFont typeface="Noto Sans Symbols"/>
              <a:buChar char="▪"/>
            </a:pPr>
            <a:r>
              <a:rPr b="0" i="0" lang="en-US" sz="1200" u="none" cap="none" strike="noStrike">
                <a:solidFill>
                  <a:schemeClr val="dk1"/>
                </a:solidFill>
                <a:latin typeface="Calibri"/>
                <a:ea typeface="Calibri"/>
                <a:cs typeface="Calibri"/>
                <a:sym typeface="Calibri"/>
              </a:rPr>
              <a:t>specific ports</a:t>
            </a:r>
            <a:endParaRPr/>
          </a:p>
          <a:p>
            <a:pPr indent="-457200" lvl="2" marL="1371600" marR="0" rtl="0" algn="l">
              <a:lnSpc>
                <a:spcPct val="90000"/>
              </a:lnSpc>
              <a:spcBef>
                <a:spcPts val="240"/>
              </a:spcBef>
              <a:spcAft>
                <a:spcPts val="0"/>
              </a:spcAft>
              <a:buClr>
                <a:schemeClr val="accent3"/>
              </a:buClr>
              <a:buSzPts val="1080"/>
              <a:buFont typeface="Noto Sans Symbols"/>
              <a:buChar char="▪"/>
            </a:pPr>
            <a:r>
              <a:rPr b="0" i="0" lang="en-US" sz="1200" u="none" cap="none" strike="noStrike">
                <a:solidFill>
                  <a:schemeClr val="dk1"/>
                </a:solidFill>
                <a:latin typeface="Calibri"/>
                <a:ea typeface="Calibri"/>
                <a:cs typeface="Calibri"/>
                <a:sym typeface="Calibri"/>
              </a:rPr>
              <a:t>Etc</a:t>
            </a:r>
            <a:endParaRPr b="0" i="0" sz="1200" u="none" cap="none" strike="noStrike">
              <a:solidFill>
                <a:schemeClr val="dk1"/>
              </a:solidFill>
              <a:latin typeface="Calibri"/>
              <a:ea typeface="Calibri"/>
              <a:cs typeface="Calibri"/>
              <a:sym typeface="Calibri"/>
            </a:endParaRPr>
          </a:p>
          <a:p>
            <a:pPr indent="-457200" lvl="0" marL="457200" marR="0" rtl="0" algn="l">
              <a:lnSpc>
                <a:spcPct val="90000"/>
              </a:lnSpc>
              <a:spcBef>
                <a:spcPts val="36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Atomic unit of Kubernetes</a:t>
            </a:r>
            <a:endParaRPr b="0" i="0" sz="1800" u="none" cap="none" strike="noStrike">
              <a:solidFill>
                <a:schemeClr val="dk1"/>
              </a:solidFill>
              <a:latin typeface="Calibri"/>
              <a:ea typeface="Calibri"/>
              <a:cs typeface="Calibri"/>
              <a:sym typeface="Calibri"/>
            </a:endParaRPr>
          </a:p>
          <a:p>
            <a:pPr indent="-457200" lvl="0" marL="457200" marR="0" rtl="0" algn="l">
              <a:lnSpc>
                <a:spcPct val="90000"/>
              </a:lnSpc>
              <a:spcBef>
                <a:spcPts val="36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Tied to node which is it scheduled</a:t>
            </a:r>
            <a:endParaRPr/>
          </a:p>
          <a:p>
            <a:pPr indent="-457200" lvl="0" marL="457200" marR="0" rtl="0" algn="l">
              <a:lnSpc>
                <a:spcPct val="90000"/>
              </a:lnSpc>
              <a:spcBef>
                <a:spcPts val="36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Always co-located and co-scheduled</a:t>
            </a:r>
            <a:endParaRPr/>
          </a:p>
          <a:p>
            <a:pPr indent="-457200" lvl="0" marL="457200" marR="0" rtl="0" algn="l">
              <a:lnSpc>
                <a:spcPct val="90000"/>
              </a:lnSpc>
              <a:spcBef>
                <a:spcPts val="36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Containers in a pod share </a:t>
            </a:r>
            <a:endParaRPr/>
          </a:p>
          <a:p>
            <a:pPr indent="-457200" lvl="1" marL="914400" marR="0" rtl="0" algn="l">
              <a:lnSpc>
                <a:spcPct val="90000"/>
              </a:lnSpc>
              <a:spcBef>
                <a:spcPts val="280"/>
              </a:spcBef>
              <a:spcAft>
                <a:spcPts val="0"/>
              </a:spcAft>
              <a:buClr>
                <a:schemeClr val="accent3"/>
              </a:buClr>
              <a:buSzPts val="1260"/>
              <a:buFont typeface="Noto Sans Symbols"/>
              <a:buChar char="▪"/>
            </a:pPr>
            <a:r>
              <a:rPr b="0" i="0" lang="en-US" sz="1400" u="none" cap="none" strike="noStrike">
                <a:solidFill>
                  <a:schemeClr val="dk1"/>
                </a:solidFill>
                <a:latin typeface="Calibri"/>
                <a:ea typeface="Calibri"/>
                <a:cs typeface="Calibri"/>
                <a:sym typeface="Calibri"/>
              </a:rPr>
              <a:t>IP address and port space</a:t>
            </a:r>
            <a:endParaRPr/>
          </a:p>
          <a:p>
            <a:pPr indent="-457200" lvl="1" marL="914400" marR="0" rtl="0" algn="l">
              <a:lnSpc>
                <a:spcPct val="90000"/>
              </a:lnSpc>
              <a:spcBef>
                <a:spcPts val="280"/>
              </a:spcBef>
              <a:spcAft>
                <a:spcPts val="0"/>
              </a:spcAft>
              <a:buClr>
                <a:schemeClr val="accent3"/>
              </a:buClr>
              <a:buSzPts val="1260"/>
              <a:buFont typeface="Noto Sans Symbols"/>
              <a:buChar char="▪"/>
            </a:pPr>
            <a:r>
              <a:rPr b="0" i="0" lang="en-US" sz="1400" u="none" cap="none" strike="noStrike">
                <a:solidFill>
                  <a:schemeClr val="dk1"/>
                </a:solidFill>
                <a:latin typeface="Calibri"/>
                <a:ea typeface="Calibri"/>
                <a:cs typeface="Calibri"/>
                <a:sym typeface="Calibri"/>
              </a:rPr>
              <a:t>Filesystem</a:t>
            </a:r>
            <a:endParaRPr/>
          </a:p>
          <a:p>
            <a:pPr indent="-457200" lvl="1" marL="914400" marR="0" rtl="0" algn="l">
              <a:lnSpc>
                <a:spcPct val="90000"/>
              </a:lnSpc>
              <a:spcBef>
                <a:spcPts val="280"/>
              </a:spcBef>
              <a:spcAft>
                <a:spcPts val="0"/>
              </a:spcAft>
              <a:buClr>
                <a:schemeClr val="accent3"/>
              </a:buClr>
              <a:buSzPts val="1260"/>
              <a:buFont typeface="Noto Sans Symbols"/>
              <a:buChar char="▪"/>
            </a:pPr>
            <a:r>
              <a:rPr b="0" i="0" lang="en-US" sz="1400" u="none" cap="none" strike="noStrike">
                <a:solidFill>
                  <a:schemeClr val="dk1"/>
                </a:solidFill>
                <a:latin typeface="Calibri"/>
                <a:ea typeface="Calibri"/>
                <a:cs typeface="Calibri"/>
                <a:sym typeface="Calibri"/>
              </a:rPr>
              <a:t>Storage (Volumnes)</a:t>
            </a:r>
            <a:endParaRPr/>
          </a:p>
          <a:p>
            <a:pPr indent="-457200" lvl="1" marL="914400" marR="0" rtl="0" algn="l">
              <a:lnSpc>
                <a:spcPct val="90000"/>
              </a:lnSpc>
              <a:spcBef>
                <a:spcPts val="280"/>
              </a:spcBef>
              <a:spcAft>
                <a:spcPts val="0"/>
              </a:spcAft>
              <a:buClr>
                <a:schemeClr val="accent3"/>
              </a:buClr>
              <a:buSzPts val="1260"/>
              <a:buFont typeface="Noto Sans Symbols"/>
              <a:buChar char="▪"/>
            </a:pPr>
            <a:r>
              <a:rPr b="0" i="0" lang="en-US" sz="1400" u="none" cap="none" strike="noStrike">
                <a:solidFill>
                  <a:schemeClr val="dk1"/>
                </a:solidFill>
                <a:latin typeface="Calibri"/>
                <a:ea typeface="Calibri"/>
                <a:cs typeface="Calibri"/>
                <a:sym typeface="Calibri"/>
              </a:rPr>
              <a:t>Labels</a:t>
            </a:r>
            <a:endParaRPr/>
          </a:p>
          <a:p>
            <a:pPr indent="-457200" lvl="1" marL="914400" marR="0" rtl="0" algn="l">
              <a:lnSpc>
                <a:spcPct val="90000"/>
              </a:lnSpc>
              <a:spcBef>
                <a:spcPts val="280"/>
              </a:spcBef>
              <a:spcAft>
                <a:spcPts val="0"/>
              </a:spcAft>
              <a:buClr>
                <a:schemeClr val="accent3"/>
              </a:buClr>
              <a:buSzPts val="1260"/>
              <a:buFont typeface="Noto Sans Symbols"/>
              <a:buChar char="▪"/>
            </a:pPr>
            <a:r>
              <a:rPr b="0" i="0" lang="en-US" sz="1400" u="none" cap="none" strike="noStrike">
                <a:solidFill>
                  <a:schemeClr val="dk1"/>
                </a:solidFill>
                <a:latin typeface="Calibri"/>
                <a:ea typeface="Calibri"/>
                <a:cs typeface="Calibri"/>
                <a:sym typeface="Calibri"/>
              </a:rPr>
              <a:t>Secrets</a:t>
            </a:r>
            <a:endParaRPr/>
          </a:p>
          <a:p>
            <a:pPr indent="-377190" lvl="1" marL="914400" marR="0" rtl="0" algn="l">
              <a:lnSpc>
                <a:spcPct val="90000"/>
              </a:lnSpc>
              <a:spcBef>
                <a:spcPts val="280"/>
              </a:spcBef>
              <a:spcAft>
                <a:spcPts val="0"/>
              </a:spcAft>
              <a:buClr>
                <a:schemeClr val="accent3"/>
              </a:buClr>
              <a:buSzPts val="1260"/>
              <a:buFont typeface="Noto Sans Symbols"/>
              <a:buNone/>
            </a:pPr>
            <a:r>
              <a:t/>
            </a:r>
            <a:endParaRPr b="0" i="0" sz="1400" u="none" cap="none" strike="noStrike">
              <a:solidFill>
                <a:schemeClr val="dk1"/>
              </a:solidFill>
              <a:latin typeface="Calibri"/>
              <a:ea typeface="Calibri"/>
              <a:cs typeface="Calibri"/>
              <a:sym typeface="Calibri"/>
            </a:endParaRPr>
          </a:p>
        </p:txBody>
      </p:sp>
      <p:pic>
        <p:nvPicPr>
          <p:cNvPr id="691" name="Google Shape;691;p103"/>
          <p:cNvPicPr preferRelativeResize="0"/>
          <p:nvPr/>
        </p:nvPicPr>
        <p:blipFill rotWithShape="1">
          <a:blip r:embed="rId3">
            <a:alphaModFix/>
          </a:blip>
          <a:srcRect b="0" l="0" r="0" t="0"/>
          <a:stretch/>
        </p:blipFill>
        <p:spPr>
          <a:xfrm>
            <a:off x="4614829" y="2209800"/>
            <a:ext cx="4539109" cy="1752600"/>
          </a:xfrm>
          <a:prstGeom prst="rect">
            <a:avLst/>
          </a:prstGeom>
          <a:noFill/>
          <a:ln>
            <a:noFill/>
          </a:ln>
        </p:spPr>
      </p:pic>
      <p:sp>
        <p:nvSpPr>
          <p:cNvPr id="692" name="Google Shape;692;p103"/>
          <p:cNvSpPr txBox="1"/>
          <p:nvPr/>
        </p:nvSpPr>
        <p:spPr>
          <a:xfrm>
            <a:off x="628650" y="1295399"/>
            <a:ext cx="775335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665"/>
              <a:buFont typeface="Noto Sans Symbols"/>
              <a:buNone/>
            </a:pPr>
            <a:r>
              <a:rPr b="1" i="0" lang="en-US" sz="1850" u="none" cap="none" strike="noStrike">
                <a:solidFill>
                  <a:schemeClr val="dk1"/>
                </a:solidFill>
                <a:latin typeface="Calibri"/>
                <a:ea typeface="Calibri"/>
                <a:cs typeface="Calibri"/>
                <a:sym typeface="Calibri"/>
              </a:rPr>
              <a:t>Allows you to create a group of one or more containers and some shared resources for those containers</a:t>
            </a:r>
            <a:endParaRPr b="1" i="0" sz="1850" u="none" cap="none" strike="noStrike">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104"/>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Deployments</a:t>
            </a:r>
            <a:endParaRPr b="1" i="0" sz="3600" u="none" cap="none" strike="noStrike">
              <a:solidFill>
                <a:schemeClr val="accent3"/>
              </a:solidFill>
              <a:latin typeface="Calibri"/>
              <a:ea typeface="Calibri"/>
              <a:cs typeface="Calibri"/>
              <a:sym typeface="Calibri"/>
            </a:endParaRPr>
          </a:p>
        </p:txBody>
      </p:sp>
      <p:sp>
        <p:nvSpPr>
          <p:cNvPr id="698" name="Google Shape;698;p104"/>
          <p:cNvSpPr txBox="1"/>
          <p:nvPr>
            <p:ph idx="1" type="body"/>
          </p:nvPr>
        </p:nvSpPr>
        <p:spPr>
          <a:xfrm>
            <a:off x="628650" y="2041200"/>
            <a:ext cx="4753376" cy="41357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800"/>
              <a:buFont typeface="Noto Sans Symbols"/>
              <a:buChar char="▪"/>
            </a:pPr>
            <a:r>
              <a:rPr b="1" i="0" lang="en-US" sz="2000" u="none" cap="none" strike="noStrike">
                <a:solidFill>
                  <a:schemeClr val="dk1"/>
                </a:solidFill>
                <a:latin typeface="Calibri"/>
                <a:ea typeface="Calibri"/>
                <a:cs typeface="Calibri"/>
                <a:sym typeface="Calibri"/>
              </a:rPr>
              <a:t>Self Healing: Continuously monitors and replaces instances if necessary </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1" i="0" lang="en-US" sz="2000" u="none" cap="none" strike="noStrike">
                <a:solidFill>
                  <a:schemeClr val="dk1"/>
                </a:solidFill>
                <a:latin typeface="Calibri"/>
                <a:ea typeface="Calibri"/>
                <a:cs typeface="Calibri"/>
                <a:sym typeface="Calibri"/>
              </a:rPr>
              <a:t>Provides declarative updates for Pods and ReplicaSets</a:t>
            </a:r>
            <a:endParaRPr b="1" i="0" sz="20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chemeClr val="accent3"/>
              </a:buClr>
              <a:buSzPts val="1440"/>
              <a:buFont typeface="Noto Sans Symbols"/>
              <a:buChar char="▪"/>
            </a:pPr>
            <a:r>
              <a:rPr b="1" i="0" lang="en-US" sz="1600" u="none" cap="none" strike="noStrike">
                <a:solidFill>
                  <a:schemeClr val="dk1"/>
                </a:solidFill>
                <a:latin typeface="Calibri"/>
                <a:ea typeface="Calibri"/>
                <a:cs typeface="Calibri"/>
                <a:sym typeface="Calibri"/>
              </a:rPr>
              <a:t>Updates actual state to desired state at a controlled rate</a:t>
            </a:r>
            <a:endParaRPr/>
          </a:p>
          <a:p>
            <a:pPr indent="-457200" lvl="1" marL="914400" marR="0" rtl="0" algn="l">
              <a:lnSpc>
                <a:spcPct val="90000"/>
              </a:lnSpc>
              <a:spcBef>
                <a:spcPts val="320"/>
              </a:spcBef>
              <a:spcAft>
                <a:spcPts val="0"/>
              </a:spcAft>
              <a:buClr>
                <a:schemeClr val="accent3"/>
              </a:buClr>
              <a:buSzPts val="1440"/>
              <a:buFont typeface="Noto Sans Symbols"/>
              <a:buChar char="▪"/>
            </a:pPr>
            <a:r>
              <a:rPr b="1" i="0" lang="en-US" sz="1600" u="none" cap="none" strike="noStrike">
                <a:solidFill>
                  <a:schemeClr val="dk1"/>
                </a:solidFill>
                <a:latin typeface="Calibri"/>
                <a:ea typeface="Calibri"/>
                <a:cs typeface="Calibri"/>
                <a:sym typeface="Calibri"/>
              </a:rPr>
              <a:t>For example: Current state, 3 instances of Tomcat. Desired state, 5 instances of Tomcat. -&gt; Create 2 more instances of Tomcat</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1" i="0" lang="en-US" sz="2000" u="none" cap="none" strike="noStrike">
                <a:solidFill>
                  <a:schemeClr val="dk1"/>
                </a:solidFill>
                <a:latin typeface="Calibri"/>
                <a:ea typeface="Calibri"/>
                <a:cs typeface="Calibri"/>
                <a:sym typeface="Calibri"/>
              </a:rPr>
              <a:t>Relay on declarative manifest to determine intent (i.e. yaml/json file most commonly)</a:t>
            </a:r>
            <a:endParaRPr b="1" i="0" sz="2000" u="none" cap="none" strike="noStrike">
              <a:solidFill>
                <a:schemeClr val="dk1"/>
              </a:solidFill>
              <a:latin typeface="Calibri"/>
              <a:ea typeface="Calibri"/>
              <a:cs typeface="Calibri"/>
              <a:sym typeface="Calibri"/>
            </a:endParaRPr>
          </a:p>
          <a:p>
            <a:pPr indent="-365760" lvl="1" marL="914400" marR="0" rtl="0" algn="l">
              <a:lnSpc>
                <a:spcPct val="90000"/>
              </a:lnSpc>
              <a:spcBef>
                <a:spcPts val="320"/>
              </a:spcBef>
              <a:spcAft>
                <a:spcPts val="0"/>
              </a:spcAft>
              <a:buClr>
                <a:schemeClr val="accent3"/>
              </a:buClr>
              <a:buSzPts val="1440"/>
              <a:buFont typeface="Noto Sans Symbols"/>
              <a:buNone/>
            </a:pPr>
            <a:r>
              <a:t/>
            </a:r>
            <a:endParaRPr b="1" i="0" sz="1600" u="none" cap="none" strike="noStrike">
              <a:solidFill>
                <a:schemeClr val="dk1"/>
              </a:solidFill>
              <a:latin typeface="Calibri"/>
              <a:ea typeface="Calibri"/>
              <a:cs typeface="Calibri"/>
              <a:sym typeface="Calibri"/>
            </a:endParaRPr>
          </a:p>
        </p:txBody>
      </p:sp>
      <p:pic>
        <p:nvPicPr>
          <p:cNvPr id="699" name="Google Shape;699;p104"/>
          <p:cNvPicPr preferRelativeResize="0"/>
          <p:nvPr/>
        </p:nvPicPr>
        <p:blipFill rotWithShape="1">
          <a:blip r:embed="rId3">
            <a:alphaModFix/>
          </a:blip>
          <a:srcRect b="0" l="0" r="0" t="0"/>
          <a:stretch/>
        </p:blipFill>
        <p:spPr>
          <a:xfrm>
            <a:off x="5382026" y="2193600"/>
            <a:ext cx="3714482" cy="2683200"/>
          </a:xfrm>
          <a:prstGeom prst="rect">
            <a:avLst/>
          </a:prstGeom>
          <a:noFill/>
          <a:ln>
            <a:noFill/>
          </a:ln>
        </p:spPr>
      </p:pic>
      <p:sp>
        <p:nvSpPr>
          <p:cNvPr id="700" name="Google Shape;700;p104"/>
          <p:cNvSpPr txBox="1"/>
          <p:nvPr/>
        </p:nvSpPr>
        <p:spPr>
          <a:xfrm>
            <a:off x="628650" y="1295400"/>
            <a:ext cx="7753350" cy="38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Allows you to deploy a (self-healing) instance of an application.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2"/>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Journey is a “Team of Teams”</a:t>
            </a:r>
            <a:endParaRPr b="1" i="0" sz="3600" u="none" cap="none" strike="noStrike">
              <a:solidFill>
                <a:schemeClr val="accent3"/>
              </a:solidFill>
              <a:latin typeface="Calibri"/>
              <a:ea typeface="Calibri"/>
              <a:cs typeface="Calibri"/>
              <a:sym typeface="Calibri"/>
            </a:endParaRPr>
          </a:p>
        </p:txBody>
      </p:sp>
      <p:sp>
        <p:nvSpPr>
          <p:cNvPr id="240" name="Google Shape;240;p42"/>
          <p:cNvSpPr txBox="1"/>
          <p:nvPr/>
        </p:nvSpPr>
        <p:spPr>
          <a:xfrm>
            <a:off x="762000" y="2628047"/>
            <a:ext cx="7467600" cy="114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400"/>
              <a:buFont typeface="Arial"/>
              <a:buNone/>
            </a:pPr>
            <a:r>
              <a:rPr b="0" i="1" lang="en-US" sz="2400" u="none" cap="none" strike="noStrike">
                <a:solidFill>
                  <a:srgbClr val="E87722"/>
                </a:solidFill>
                <a:latin typeface="Calibri"/>
                <a:ea typeface="Calibri"/>
                <a:cs typeface="Calibri"/>
                <a:sym typeface="Calibri"/>
              </a:rPr>
              <a:t>“First I needed to shift my focus from moving pieces on the board to shaping the ecosystem.” </a:t>
            </a:r>
            <a:br>
              <a:rPr b="0" i="1" lang="en-US" sz="2400" u="none" cap="none" strike="noStrike">
                <a:solidFill>
                  <a:srgbClr val="E87722"/>
                </a:solidFill>
                <a:latin typeface="Calibri"/>
                <a:ea typeface="Calibri"/>
                <a:cs typeface="Calibri"/>
                <a:sym typeface="Calibri"/>
              </a:rPr>
            </a:br>
            <a:endParaRPr b="0" i="0" sz="2400" u="none" cap="none" strike="noStrike">
              <a:solidFill>
                <a:srgbClr val="E87722"/>
              </a:solidFill>
              <a:latin typeface="Calibri"/>
              <a:ea typeface="Calibri"/>
              <a:cs typeface="Calibri"/>
              <a:sym typeface="Calibri"/>
            </a:endParaRPr>
          </a:p>
          <a:p>
            <a:pPr indent="0" lvl="0" marL="0" marR="0" rtl="0" algn="r">
              <a:lnSpc>
                <a:spcPct val="100000"/>
              </a:lnSpc>
              <a:spcBef>
                <a:spcPts val="400"/>
              </a:spcBef>
              <a:spcAft>
                <a:spcPts val="0"/>
              </a:spcAft>
              <a:buClr>
                <a:schemeClr val="accent1"/>
              </a:buClr>
              <a:buSzPts val="1200"/>
              <a:buFont typeface="Arial"/>
              <a:buNone/>
            </a:pPr>
            <a:r>
              <a:rPr b="0" i="0" lang="en-US" sz="1200" u="none" cap="none" strike="noStrike">
                <a:solidFill>
                  <a:schemeClr val="accent4"/>
                </a:solidFill>
                <a:latin typeface="Calibri"/>
                <a:ea typeface="Calibri"/>
                <a:cs typeface="Calibri"/>
                <a:sym typeface="Calibri"/>
              </a:rPr>
              <a:t> – General S. McChrystal, </a:t>
            </a:r>
            <a:r>
              <a:rPr b="0" i="1" lang="en-US" sz="1200" u="none" cap="none" strike="noStrike">
                <a:solidFill>
                  <a:schemeClr val="accent4"/>
                </a:solidFill>
                <a:latin typeface="Calibri"/>
                <a:ea typeface="Calibri"/>
                <a:cs typeface="Calibri"/>
                <a:sym typeface="Calibri"/>
              </a:rPr>
              <a:t>Team of Teams: New Rules of Engagement for a Complex World</a:t>
            </a:r>
            <a:endParaRPr b="0" i="0" sz="1400" u="none" cap="none" strike="noStrike">
              <a:solidFill>
                <a:srgbClr val="000000"/>
              </a:solidFill>
              <a:latin typeface="Arial"/>
              <a:ea typeface="Arial"/>
              <a:cs typeface="Arial"/>
              <a:sym typeface="Arial"/>
            </a:endParaRPr>
          </a:p>
        </p:txBody>
      </p:sp>
      <p:pic>
        <p:nvPicPr>
          <p:cNvPr descr="spike_for_PPT.png" id="241" name="Google Shape;241;p42"/>
          <p:cNvPicPr preferRelativeResize="0"/>
          <p:nvPr/>
        </p:nvPicPr>
        <p:blipFill rotWithShape="1">
          <a:blip r:embed="rId3">
            <a:alphaModFix amt="30000"/>
          </a:blip>
          <a:srcRect b="0" l="0" r="0" t="0"/>
          <a:stretch/>
        </p:blipFill>
        <p:spPr>
          <a:xfrm rot="10800000">
            <a:off x="2084470" y="1921619"/>
            <a:ext cx="4975062" cy="674681"/>
          </a:xfrm>
          <a:prstGeom prst="rect">
            <a:avLst/>
          </a:prstGeom>
          <a:noFill/>
          <a:ln>
            <a:noFill/>
          </a:ln>
        </p:spPr>
      </p:pic>
      <p:pic>
        <p:nvPicPr>
          <p:cNvPr descr="spike_for_PPT.png" id="242" name="Google Shape;242;p42"/>
          <p:cNvPicPr preferRelativeResize="0"/>
          <p:nvPr/>
        </p:nvPicPr>
        <p:blipFill rotWithShape="1">
          <a:blip r:embed="rId3">
            <a:alphaModFix amt="30000"/>
          </a:blip>
          <a:srcRect b="0" l="0" r="0" t="0"/>
          <a:stretch/>
        </p:blipFill>
        <p:spPr>
          <a:xfrm>
            <a:off x="2084470" y="3837888"/>
            <a:ext cx="4975062" cy="67468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105"/>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 kubectl create</a:t>
            </a:r>
            <a:endParaRPr b="1" i="0" sz="3600" u="none" cap="none" strike="noStrike">
              <a:solidFill>
                <a:schemeClr val="accent3"/>
              </a:solidFill>
              <a:latin typeface="Calibri"/>
              <a:ea typeface="Calibri"/>
              <a:cs typeface="Calibri"/>
              <a:sym typeface="Calibri"/>
            </a:endParaRPr>
          </a:p>
        </p:txBody>
      </p:sp>
      <p:pic>
        <p:nvPicPr>
          <p:cNvPr id="706" name="Google Shape;706;p105"/>
          <p:cNvPicPr preferRelativeResize="0"/>
          <p:nvPr/>
        </p:nvPicPr>
        <p:blipFill rotWithShape="1">
          <a:blip r:embed="rId3">
            <a:alphaModFix/>
          </a:blip>
          <a:srcRect b="0" l="0" r="0" t="0"/>
          <a:stretch/>
        </p:blipFill>
        <p:spPr>
          <a:xfrm>
            <a:off x="76200" y="1295400"/>
            <a:ext cx="9144000" cy="3095059"/>
          </a:xfrm>
          <a:prstGeom prst="rect">
            <a:avLst/>
          </a:prstGeom>
          <a:noFill/>
          <a:ln>
            <a:noFill/>
          </a:ln>
        </p:spPr>
      </p:pic>
      <p:sp>
        <p:nvSpPr>
          <p:cNvPr id="707" name="Google Shape;707;p105"/>
          <p:cNvSpPr txBox="1"/>
          <p:nvPr/>
        </p:nvSpPr>
        <p:spPr>
          <a:xfrm>
            <a:off x="1371600" y="4648200"/>
            <a:ext cx="7315200"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t>
            </a:r>
            <a:r>
              <a:rPr b="0" i="0" lang="en-US" sz="1800" u="none" cap="none" strike="noStrike">
                <a:solidFill>
                  <a:schemeClr val="dk1"/>
                </a:solidFill>
                <a:latin typeface="Arial"/>
                <a:ea typeface="Arial"/>
                <a:cs typeface="Arial"/>
                <a:sym typeface="Arial"/>
              </a:rPr>
              <a:t>This is just creation of the pod. In order to expose it, a service must be created. In order for it to be respawned, a deployment or replication control must be created.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106"/>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 kubectl get pods</a:t>
            </a:r>
            <a:endParaRPr b="1" i="0" sz="3600" u="none" cap="none" strike="noStrike">
              <a:solidFill>
                <a:schemeClr val="accent3"/>
              </a:solidFill>
              <a:latin typeface="Calibri"/>
              <a:ea typeface="Calibri"/>
              <a:cs typeface="Calibri"/>
              <a:sym typeface="Calibri"/>
            </a:endParaRPr>
          </a:p>
        </p:txBody>
      </p:sp>
      <p:pic>
        <p:nvPicPr>
          <p:cNvPr id="714" name="Google Shape;714;p106"/>
          <p:cNvPicPr preferRelativeResize="0"/>
          <p:nvPr/>
        </p:nvPicPr>
        <p:blipFill rotWithShape="1">
          <a:blip r:embed="rId3">
            <a:alphaModFix/>
          </a:blip>
          <a:srcRect b="0" l="0" r="0" t="0"/>
          <a:stretch/>
        </p:blipFill>
        <p:spPr>
          <a:xfrm>
            <a:off x="0" y="2057400"/>
            <a:ext cx="9144000" cy="1018176"/>
          </a:xfrm>
          <a:prstGeom prst="rect">
            <a:avLst/>
          </a:prstGeom>
          <a:noFill/>
          <a:ln>
            <a:noFill/>
          </a:ln>
        </p:spPr>
      </p:pic>
      <p:pic>
        <p:nvPicPr>
          <p:cNvPr id="715" name="Google Shape;715;p106"/>
          <p:cNvPicPr preferRelativeResize="0"/>
          <p:nvPr/>
        </p:nvPicPr>
        <p:blipFill rotWithShape="1">
          <a:blip r:embed="rId4">
            <a:alphaModFix/>
          </a:blip>
          <a:srcRect b="0" l="0" r="0" t="0"/>
          <a:stretch/>
        </p:blipFill>
        <p:spPr>
          <a:xfrm>
            <a:off x="5465821" y="3733800"/>
            <a:ext cx="3052842" cy="1831705"/>
          </a:xfrm>
          <a:prstGeom prst="rect">
            <a:avLst/>
          </a:prstGeom>
          <a:noFill/>
          <a:ln>
            <a:noFill/>
          </a:ln>
        </p:spPr>
      </p:pic>
      <p:sp>
        <p:nvSpPr>
          <p:cNvPr id="716" name="Google Shape;716;p106"/>
          <p:cNvSpPr txBox="1"/>
          <p:nvPr/>
        </p:nvSpPr>
        <p:spPr>
          <a:xfrm>
            <a:off x="1600200" y="3733800"/>
            <a:ext cx="3581400" cy="167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t>
            </a:r>
            <a:r>
              <a:rPr b="0" i="0" lang="en-US" sz="1800" u="none" cap="none" strike="noStrike">
                <a:solidFill>
                  <a:schemeClr val="dk1"/>
                </a:solidFill>
                <a:latin typeface="Arial"/>
                <a:ea typeface="Arial"/>
                <a:cs typeface="Arial"/>
                <a:sym typeface="Arial"/>
              </a:rPr>
              <a:t>Logs from pods are readily available with a kubectl logs &lt;podname&gt; command.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107"/>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3600"/>
              <a:buFont typeface="Calibri"/>
              <a:buNone/>
            </a:pPr>
            <a:r>
              <a:rPr lang="en-US"/>
              <a:t>Exercise 2.2 Kubernetes Connect</a:t>
            </a:r>
            <a:br>
              <a:rPr lang="en-US">
                <a:solidFill>
                  <a:srgbClr val="E36C09"/>
                </a:solidFill>
              </a:rPr>
            </a:br>
            <a:endParaRPr/>
          </a:p>
        </p:txBody>
      </p:sp>
      <p:sp>
        <p:nvSpPr>
          <p:cNvPr id="722" name="Google Shape;722;p107"/>
          <p:cNvSpPr txBox="1"/>
          <p:nvPr>
            <p:ph idx="1" type="body"/>
          </p:nvPr>
        </p:nvSpPr>
        <p:spPr>
          <a:xfrm>
            <a:off x="390525" y="1676400"/>
            <a:ext cx="83631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80"/>
              <a:buNone/>
            </a:pPr>
            <a:r>
              <a:t/>
            </a:r>
            <a:endParaRPr b="0"/>
          </a:p>
          <a:p>
            <a:pPr indent="0" lvl="0" marL="0" rtl="0" algn="l">
              <a:lnSpc>
                <a:spcPct val="90000"/>
              </a:lnSpc>
              <a:spcBef>
                <a:spcPts val="640"/>
              </a:spcBef>
              <a:spcAft>
                <a:spcPts val="0"/>
              </a:spcAft>
              <a:buSzPts val="2880"/>
              <a:buNone/>
            </a:pPr>
            <a:r>
              <a:rPr b="0" lang="en-US"/>
              <a:t>Kubernetes Simple Example</a:t>
            </a:r>
            <a:endParaRPr/>
          </a:p>
          <a:p>
            <a:pPr indent="0" lvl="0" marL="0" rtl="0" algn="l">
              <a:lnSpc>
                <a:spcPct val="90000"/>
              </a:lnSpc>
              <a:spcBef>
                <a:spcPts val="640"/>
              </a:spcBef>
              <a:spcAft>
                <a:spcPts val="0"/>
              </a:spcAft>
              <a:buSzPts val="2880"/>
              <a:buNone/>
            </a:pPr>
            <a:r>
              <a:t/>
            </a:r>
            <a:endParaRPr b="0"/>
          </a:p>
          <a:p>
            <a:pPr indent="-342900" lvl="0" marL="342900" rtl="0" algn="l">
              <a:lnSpc>
                <a:spcPct val="90000"/>
              </a:lnSpc>
              <a:spcBef>
                <a:spcPts val="360"/>
              </a:spcBef>
              <a:spcAft>
                <a:spcPts val="0"/>
              </a:spcAft>
              <a:buSzPts val="1620"/>
              <a:buAutoNum type="arabicPeriod"/>
            </a:pPr>
            <a:r>
              <a:rPr b="0" lang="en-US" sz="1800"/>
              <a:t>Start a deployment (pod will start automatically)</a:t>
            </a:r>
            <a:endParaRPr/>
          </a:p>
          <a:p>
            <a:pPr indent="-342900" lvl="0" marL="342900" rtl="0" algn="l">
              <a:lnSpc>
                <a:spcPct val="90000"/>
              </a:lnSpc>
              <a:spcBef>
                <a:spcPts val="360"/>
              </a:spcBef>
              <a:spcAft>
                <a:spcPts val="0"/>
              </a:spcAft>
              <a:buSzPts val="1620"/>
              <a:buAutoNum type="arabicPeriod"/>
            </a:pPr>
            <a:r>
              <a:rPr b="0" lang="en-US" sz="1800"/>
              <a:t>Expose deployment as service</a:t>
            </a:r>
            <a:endParaRPr/>
          </a:p>
          <a:p>
            <a:pPr indent="0" lvl="0" marL="0" rtl="0" algn="l">
              <a:lnSpc>
                <a:spcPct val="90000"/>
              </a:lnSpc>
              <a:spcBef>
                <a:spcPts val="360"/>
              </a:spcBef>
              <a:spcAft>
                <a:spcPts val="0"/>
              </a:spcAft>
              <a:buSzPts val="1620"/>
              <a:buNone/>
            </a:pPr>
            <a:r>
              <a:t/>
            </a:r>
            <a:endParaRPr sz="1800" u="sng">
              <a:solidFill>
                <a:schemeClr val="hlink"/>
              </a:solidFill>
              <a:hlinkClick r:id="rId3"/>
            </a:endParaRPr>
          </a:p>
          <a:p>
            <a:pPr indent="0" lvl="0" marL="0" rtl="0" algn="l">
              <a:lnSpc>
                <a:spcPct val="90000"/>
              </a:lnSpc>
              <a:spcBef>
                <a:spcPts val="360"/>
              </a:spcBef>
              <a:spcAft>
                <a:spcPts val="0"/>
              </a:spcAft>
              <a:buSzPts val="1620"/>
              <a:buNone/>
            </a:pPr>
            <a:r>
              <a:rPr lang="en-US" sz="1800" u="sng">
                <a:solidFill>
                  <a:schemeClr val="hlink"/>
                </a:solidFill>
                <a:hlinkClick r:id="rId4"/>
              </a:rPr>
              <a:t>https://github.com/techtown-training/kubernetes-intro/blob/master/exercise/exercise2.2-k8s_simple_example.md</a:t>
            </a:r>
            <a:endParaRPr sz="1800"/>
          </a:p>
          <a:p>
            <a:pPr indent="0" lvl="0" marL="0" rtl="0" algn="l">
              <a:lnSpc>
                <a:spcPct val="90000"/>
              </a:lnSpc>
              <a:spcBef>
                <a:spcPts val="360"/>
              </a:spcBef>
              <a:spcAft>
                <a:spcPts val="0"/>
              </a:spcAft>
              <a:buSzPts val="1620"/>
              <a:buNone/>
            </a:pPr>
            <a:r>
              <a:t/>
            </a:r>
            <a:endParaRPr b="0" sz="1800"/>
          </a:p>
          <a:p>
            <a:pPr indent="0" lvl="0" marL="0" rtl="0" algn="l">
              <a:lnSpc>
                <a:spcPct val="90000"/>
              </a:lnSpc>
              <a:spcBef>
                <a:spcPts val="360"/>
              </a:spcBef>
              <a:spcAft>
                <a:spcPts val="0"/>
              </a:spcAft>
              <a:buSzPts val="1620"/>
              <a:buNone/>
            </a:pPr>
            <a:r>
              <a:rPr b="0" lang="en-US" sz="1800"/>
              <a:t>** Note – later we will discuss about pods, deployment, service in details. This exercise is just to start running containers, but a lot will be clear in later slides</a:t>
            </a:r>
            <a:endParaRPr/>
          </a:p>
        </p:txBody>
      </p:sp>
      <p:grpSp>
        <p:nvGrpSpPr>
          <p:cNvPr id="723" name="Google Shape;723;p107"/>
          <p:cNvGrpSpPr/>
          <p:nvPr/>
        </p:nvGrpSpPr>
        <p:grpSpPr>
          <a:xfrm>
            <a:off x="443685" y="762000"/>
            <a:ext cx="8091059" cy="1066800"/>
            <a:chOff x="709245" y="2971800"/>
            <a:chExt cx="7001609" cy="1066800"/>
          </a:xfrm>
        </p:grpSpPr>
        <p:pic>
          <p:nvPicPr>
            <p:cNvPr descr="icon of person performing a computer lab" id="724" name="Google Shape;724;p107" title="icon of person performing a computer lab"/>
            <p:cNvPicPr preferRelativeResize="0"/>
            <p:nvPr/>
          </p:nvPicPr>
          <p:blipFill rotWithShape="1">
            <a:blip r:embed="rId5">
              <a:alphaModFix/>
            </a:blip>
            <a:srcRect b="0" l="0" r="0" t="0"/>
            <a:stretch/>
          </p:blipFill>
          <p:spPr>
            <a:xfrm>
              <a:off x="709245" y="2971800"/>
              <a:ext cx="1066800" cy="1066800"/>
            </a:xfrm>
            <a:prstGeom prst="rect">
              <a:avLst/>
            </a:prstGeom>
            <a:noFill/>
            <a:ln>
              <a:noFill/>
            </a:ln>
          </p:spPr>
        </p:pic>
        <p:sp>
          <p:nvSpPr>
            <p:cNvPr id="725" name="Google Shape;725;p107"/>
            <p:cNvSpPr txBox="1"/>
            <p:nvPr/>
          </p:nvSpPr>
          <p:spPr>
            <a:xfrm>
              <a:off x="1995854" y="3162300"/>
              <a:ext cx="5715000" cy="571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F7F7F"/>
                </a:buClr>
                <a:buSzPts val="700"/>
                <a:buFont typeface="Calibri"/>
                <a:buNone/>
              </a:pPr>
              <a:r>
                <a:rPr b="1" lang="en-US" sz="2800">
                  <a:solidFill>
                    <a:srgbClr val="7F7F7F"/>
                  </a:solidFill>
                  <a:latin typeface="Calibri"/>
                  <a:ea typeface="Calibri"/>
                  <a:cs typeface="Calibri"/>
                  <a:sym typeface="Calibri"/>
                </a:rPr>
                <a:t>CLASSROOM WORK (15 minutes)</a:t>
              </a:r>
              <a:endParaRPr/>
            </a:p>
          </p:txBody>
        </p:sp>
        <p:cxnSp>
          <p:nvCxnSpPr>
            <p:cNvPr id="726" name="Google Shape;726;p107"/>
            <p:cNvCxnSpPr/>
            <p:nvPr/>
          </p:nvCxnSpPr>
          <p:spPr>
            <a:xfrm flipH="1" rot="10800000">
              <a:off x="2072053" y="3187200"/>
              <a:ext cx="4088100" cy="13200"/>
            </a:xfrm>
            <a:prstGeom prst="straightConnector1">
              <a:avLst/>
            </a:prstGeom>
            <a:noFill/>
            <a:ln cap="flat" cmpd="sng" w="38100">
              <a:solidFill>
                <a:srgbClr val="BFBFBF"/>
              </a:solidFill>
              <a:prstDash val="solid"/>
              <a:round/>
              <a:headEnd len="sm" w="sm" type="none"/>
              <a:tailEnd len="sm" w="sm" type="none"/>
            </a:ln>
          </p:spPr>
        </p:cxnSp>
        <p:cxnSp>
          <p:nvCxnSpPr>
            <p:cNvPr id="727" name="Google Shape;727;p107"/>
            <p:cNvCxnSpPr/>
            <p:nvPr/>
          </p:nvCxnSpPr>
          <p:spPr>
            <a:xfrm>
              <a:off x="2072053" y="3733800"/>
              <a:ext cx="41220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108"/>
          <p:cNvSpPr txBox="1"/>
          <p:nvPr>
            <p:ph type="title"/>
          </p:nvPr>
        </p:nvSpPr>
        <p:spPr>
          <a:xfrm>
            <a:off x="628650" y="365129"/>
            <a:ext cx="7886700" cy="1158872"/>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3"/>
              </a:buClr>
              <a:buSzPts val="3600"/>
              <a:buFont typeface="Calibri"/>
              <a:buNone/>
            </a:pPr>
            <a:r>
              <a:rPr lang="en-US"/>
              <a:t>Kubernetes: ReplicaSets</a:t>
            </a:r>
            <a:endParaRPr/>
          </a:p>
        </p:txBody>
      </p:sp>
      <p:sp>
        <p:nvSpPr>
          <p:cNvPr id="733" name="Google Shape;733;p108"/>
          <p:cNvSpPr txBox="1"/>
          <p:nvPr>
            <p:ph idx="1" type="body"/>
          </p:nvPr>
        </p:nvSpPr>
        <p:spPr>
          <a:xfrm>
            <a:off x="628650" y="1524000"/>
            <a:ext cx="7886700" cy="465296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40"/>
              </a:spcBef>
              <a:spcAft>
                <a:spcPts val="0"/>
              </a:spcAft>
              <a:buSzPts val="1620"/>
              <a:buNone/>
            </a:pPr>
            <a:r>
              <a:rPr b="0" lang="en-US" sz="1800"/>
              <a:t>A </a:t>
            </a:r>
            <a:r>
              <a:rPr lang="en-US" sz="1800"/>
              <a:t>ReplicaSet</a:t>
            </a:r>
            <a:r>
              <a:rPr b="0" lang="en-US" sz="1800"/>
              <a:t> ensures that a specified number of pod replicas are running at any other time.  </a:t>
            </a:r>
            <a:r>
              <a:rPr b="0" lang="en-US" sz="1800">
                <a:highlight>
                  <a:srgbClr val="FFFFFF"/>
                </a:highlight>
              </a:rPr>
              <a:t>If there are too many pods, the ReplicationController terminates the extra pods. If there are too few, the ReplicationController starts more pods. Unlike manually created pods, the pods maintained by a ReplicationController are automatically replaced if they fail, are deleted, or are terminated.</a:t>
            </a:r>
            <a:endParaRPr b="0" sz="1800">
              <a:highlight>
                <a:srgbClr val="FFFFFF"/>
              </a:highlight>
            </a:endParaRPr>
          </a:p>
          <a:p>
            <a:pPr indent="0" lvl="0" marL="0" rtl="0" algn="l">
              <a:lnSpc>
                <a:spcPct val="90000"/>
              </a:lnSpc>
              <a:spcBef>
                <a:spcPts val="640"/>
              </a:spcBef>
              <a:spcAft>
                <a:spcPts val="0"/>
              </a:spcAft>
              <a:buSzPts val="1620"/>
              <a:buNone/>
            </a:pPr>
            <a:r>
              <a:rPr b="0" lang="en-US" sz="1800">
                <a:highlight>
                  <a:srgbClr val="FFFFFF"/>
                </a:highlight>
              </a:rPr>
              <a:t>For example, your pods are re-created on a node after disruptive maintenance such as a kernel upgrade. For this reason, you should use a ReplicationController even if your application requires only a single pod. A ReplicationController is similar to a process supervisor, but instead of supervising individual processes on a single node, the ReplicationController supervises multiple pods across multiple nodes.</a:t>
            </a:r>
            <a:endParaRPr b="0" sz="1800">
              <a:highlight>
                <a:srgbClr val="FFFFFF"/>
              </a:high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109"/>
          <p:cNvSpPr txBox="1"/>
          <p:nvPr>
            <p:ph type="title"/>
          </p:nvPr>
        </p:nvSpPr>
        <p:spPr>
          <a:xfrm>
            <a:off x="628650" y="365129"/>
            <a:ext cx="7886700" cy="1158872"/>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3"/>
              </a:buClr>
              <a:buSzPts val="3600"/>
              <a:buFont typeface="Calibri"/>
              <a:buNone/>
            </a:pPr>
            <a:r>
              <a:rPr lang="en-US"/>
              <a:t>Kubernetes: Service</a:t>
            </a:r>
            <a:endParaRPr/>
          </a:p>
        </p:txBody>
      </p:sp>
      <p:sp>
        <p:nvSpPr>
          <p:cNvPr id="739" name="Google Shape;739;p109"/>
          <p:cNvSpPr txBox="1"/>
          <p:nvPr>
            <p:ph idx="1" type="body"/>
          </p:nvPr>
        </p:nvSpPr>
        <p:spPr>
          <a:xfrm>
            <a:off x="628650" y="1524000"/>
            <a:ext cx="7886700" cy="465296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40"/>
              </a:spcBef>
              <a:spcAft>
                <a:spcPts val="0"/>
              </a:spcAft>
              <a:buSzPts val="1620"/>
              <a:buNone/>
            </a:pPr>
            <a:r>
              <a:rPr b="0" lang="en-US" sz="1800">
                <a:highlight>
                  <a:srgbClr val="FFFFFF"/>
                </a:highlight>
              </a:rPr>
              <a:t>Kubernetes </a:t>
            </a:r>
            <a:r>
              <a:rPr lang="en-US" sz="1800" u="sng">
                <a:solidFill>
                  <a:schemeClr val="hlink"/>
                </a:solidFill>
                <a:highlight>
                  <a:srgbClr val="F7F7F7"/>
                </a:highlight>
                <a:hlinkClick r:id="rId3"/>
              </a:rPr>
              <a:t>Pods</a:t>
            </a:r>
            <a:r>
              <a:rPr b="0" lang="en-US" sz="1800">
                <a:highlight>
                  <a:srgbClr val="FFFFFF"/>
                </a:highlight>
              </a:rPr>
              <a:t> are mortal. They are born and when they die, they are not resurrected. </a:t>
            </a:r>
            <a:r>
              <a:rPr lang="en-US" sz="1800" u="sng">
                <a:solidFill>
                  <a:schemeClr val="hlink"/>
                </a:solidFill>
                <a:highlight>
                  <a:srgbClr val="F7F7F7"/>
                </a:highlight>
                <a:hlinkClick r:id="rId4"/>
              </a:rPr>
              <a:t>ReplicaSets</a:t>
            </a:r>
            <a:r>
              <a:rPr b="0" lang="en-US" sz="1800">
                <a:highlight>
                  <a:srgbClr val="FFFFFF"/>
                </a:highlight>
              </a:rPr>
              <a:t> in particular create and destroy </a:t>
            </a:r>
            <a:r>
              <a:rPr lang="en-US" sz="1800">
                <a:solidFill>
                  <a:srgbClr val="303030"/>
                </a:solidFill>
                <a:highlight>
                  <a:srgbClr val="F7F7F7"/>
                </a:highlight>
              </a:rPr>
              <a:t>Pods</a:t>
            </a:r>
            <a:r>
              <a:rPr b="0" lang="en-US" sz="1800">
                <a:highlight>
                  <a:srgbClr val="FFFFFF"/>
                </a:highlight>
              </a:rPr>
              <a:t> dynamically (e.g. when scaling up or down). While each </a:t>
            </a:r>
            <a:r>
              <a:rPr lang="en-US" sz="1800">
                <a:solidFill>
                  <a:srgbClr val="303030"/>
                </a:solidFill>
                <a:highlight>
                  <a:srgbClr val="F7F7F7"/>
                </a:highlight>
              </a:rPr>
              <a:t>Pod</a:t>
            </a:r>
            <a:r>
              <a:rPr b="0" lang="en-US" sz="1800">
                <a:highlight>
                  <a:srgbClr val="FFFFFF"/>
                </a:highlight>
              </a:rPr>
              <a:t> gets its own IP address, even those IP addresses cannot be relied upon to be stable over time. This leads to a problem: if some set of </a:t>
            </a:r>
            <a:r>
              <a:rPr lang="en-US" sz="1800">
                <a:solidFill>
                  <a:srgbClr val="303030"/>
                </a:solidFill>
                <a:highlight>
                  <a:srgbClr val="F7F7F7"/>
                </a:highlight>
              </a:rPr>
              <a:t>Pods</a:t>
            </a:r>
            <a:r>
              <a:rPr b="0" lang="en-US" sz="1800">
                <a:highlight>
                  <a:srgbClr val="FFFFFF"/>
                </a:highlight>
              </a:rPr>
              <a:t> (let’s call them backends) provides functionality to other </a:t>
            </a:r>
            <a:r>
              <a:rPr lang="en-US" sz="1800">
                <a:solidFill>
                  <a:srgbClr val="303030"/>
                </a:solidFill>
                <a:highlight>
                  <a:srgbClr val="F7F7F7"/>
                </a:highlight>
              </a:rPr>
              <a:t>Pods</a:t>
            </a:r>
            <a:r>
              <a:rPr b="0" lang="en-US" sz="1800">
                <a:highlight>
                  <a:srgbClr val="FFFFFF"/>
                </a:highlight>
              </a:rPr>
              <a:t> (let’s call them frontends) inside the Kubernetes cluster, how do those frontends find out and keep track of which backends are in that set?</a:t>
            </a:r>
            <a:endParaRPr b="0" sz="1800">
              <a:highlight>
                <a:srgbClr val="FFFFFF"/>
              </a:highlight>
            </a:endParaRPr>
          </a:p>
          <a:p>
            <a:pPr indent="0" lvl="0" marL="0" rtl="0" algn="l">
              <a:lnSpc>
                <a:spcPct val="90000"/>
              </a:lnSpc>
              <a:spcBef>
                <a:spcPts val="640"/>
              </a:spcBef>
              <a:spcAft>
                <a:spcPts val="0"/>
              </a:spcAft>
              <a:buSzPts val="1620"/>
              <a:buNone/>
            </a:pPr>
            <a:r>
              <a:t/>
            </a:r>
            <a:endParaRPr b="0" sz="1800">
              <a:highlight>
                <a:srgbClr val="FFFFFF"/>
              </a:highlight>
            </a:endParaRPr>
          </a:p>
          <a:p>
            <a:pPr indent="0" lvl="0" marL="0" rtl="0" algn="l">
              <a:lnSpc>
                <a:spcPct val="90000"/>
              </a:lnSpc>
              <a:spcBef>
                <a:spcPts val="640"/>
              </a:spcBef>
              <a:spcAft>
                <a:spcPts val="0"/>
              </a:spcAft>
              <a:buSzPts val="1620"/>
              <a:buNone/>
            </a:pPr>
            <a:r>
              <a:rPr b="0" lang="en-US" sz="1800">
                <a:highlight>
                  <a:srgbClr val="FFFFFF"/>
                </a:highlight>
              </a:rPr>
              <a:t>A Kubernetes </a:t>
            </a:r>
            <a:r>
              <a:rPr lang="en-US" sz="1800">
                <a:solidFill>
                  <a:srgbClr val="303030"/>
                </a:solidFill>
                <a:highlight>
                  <a:srgbClr val="F7F7F7"/>
                </a:highlight>
              </a:rPr>
              <a:t>Service</a:t>
            </a:r>
            <a:r>
              <a:rPr b="0" lang="en-US" sz="1800">
                <a:highlight>
                  <a:srgbClr val="FFFFFF"/>
                </a:highlight>
              </a:rPr>
              <a:t> is an abstraction which defines a logical set of </a:t>
            </a:r>
            <a:r>
              <a:rPr lang="en-US" sz="1800">
                <a:solidFill>
                  <a:srgbClr val="303030"/>
                </a:solidFill>
                <a:highlight>
                  <a:srgbClr val="F7F7F7"/>
                </a:highlight>
              </a:rPr>
              <a:t>Pods</a:t>
            </a:r>
            <a:r>
              <a:rPr b="0" lang="en-US" sz="1800">
                <a:highlight>
                  <a:srgbClr val="FFFFFF"/>
                </a:highlight>
              </a:rPr>
              <a:t> and a policy by which to access them - sometimes called a micro-service. The set of </a:t>
            </a:r>
            <a:r>
              <a:rPr lang="en-US" sz="1800">
                <a:solidFill>
                  <a:srgbClr val="303030"/>
                </a:solidFill>
                <a:highlight>
                  <a:srgbClr val="F7F7F7"/>
                </a:highlight>
              </a:rPr>
              <a:t>Pods</a:t>
            </a:r>
            <a:r>
              <a:rPr b="0" lang="en-US" sz="1800">
                <a:highlight>
                  <a:srgbClr val="FFFFFF"/>
                </a:highlight>
              </a:rPr>
              <a:t> targeted by a </a:t>
            </a:r>
            <a:r>
              <a:rPr lang="en-US" sz="1800">
                <a:solidFill>
                  <a:srgbClr val="303030"/>
                </a:solidFill>
                <a:highlight>
                  <a:srgbClr val="F7F7F7"/>
                </a:highlight>
              </a:rPr>
              <a:t>Service</a:t>
            </a:r>
            <a:r>
              <a:rPr b="0" lang="en-US" sz="1800">
                <a:highlight>
                  <a:srgbClr val="FFFFFF"/>
                </a:highlight>
              </a:rPr>
              <a:t> is (usually) determined by a </a:t>
            </a:r>
            <a:r>
              <a:rPr lang="en-US" sz="1800" u="sng">
                <a:solidFill>
                  <a:schemeClr val="hlink"/>
                </a:solidFill>
                <a:highlight>
                  <a:srgbClr val="F7F7F7"/>
                </a:highlight>
                <a:hlinkClick r:id="rId5"/>
              </a:rPr>
              <a:t>Label Selector</a:t>
            </a:r>
            <a:r>
              <a:rPr b="0" lang="en-US" sz="1800">
                <a:highlight>
                  <a:srgbClr val="FFFFFF"/>
                </a:highlight>
              </a:rPr>
              <a:t> (see below for why you might want a </a:t>
            </a:r>
            <a:r>
              <a:rPr lang="en-US" sz="1800">
                <a:solidFill>
                  <a:srgbClr val="303030"/>
                </a:solidFill>
                <a:highlight>
                  <a:srgbClr val="F7F7F7"/>
                </a:highlight>
              </a:rPr>
              <a:t>Service</a:t>
            </a:r>
            <a:r>
              <a:rPr b="0" lang="en-US" sz="1800">
                <a:highlight>
                  <a:srgbClr val="FFFFFF"/>
                </a:highlight>
              </a:rPr>
              <a:t> without a selector).</a:t>
            </a:r>
            <a:endParaRPr b="0" sz="1800">
              <a:highlight>
                <a:srgbClr val="FFFFFF"/>
              </a:high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110"/>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Service</a:t>
            </a:r>
            <a:endParaRPr b="1" i="0" sz="3600" u="none" cap="none" strike="noStrike">
              <a:solidFill>
                <a:schemeClr val="accent3"/>
              </a:solidFill>
              <a:latin typeface="Calibri"/>
              <a:ea typeface="Calibri"/>
              <a:cs typeface="Calibri"/>
              <a:sym typeface="Calibri"/>
            </a:endParaRPr>
          </a:p>
        </p:txBody>
      </p:sp>
      <p:sp>
        <p:nvSpPr>
          <p:cNvPr id="745" name="Google Shape;745;p110"/>
          <p:cNvSpPr txBox="1"/>
          <p:nvPr>
            <p:ph idx="1" type="body"/>
          </p:nvPr>
        </p:nvSpPr>
        <p:spPr>
          <a:xfrm>
            <a:off x="457200" y="1905001"/>
            <a:ext cx="4256407" cy="41909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Abstraction that allows pods to die and replicate in Kubernetes without affecting your application. </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Enable loose coupling between different Pods. </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Provides a </a:t>
            </a:r>
            <a:r>
              <a:rPr b="1" i="0" lang="en-US" sz="2000" u="none" cap="none" strike="noStrike">
                <a:solidFill>
                  <a:schemeClr val="dk1"/>
                </a:solidFill>
                <a:latin typeface="Calibri"/>
                <a:ea typeface="Calibri"/>
                <a:cs typeface="Calibri"/>
                <a:sym typeface="Calibri"/>
              </a:rPr>
              <a:t>stable</a:t>
            </a:r>
            <a:r>
              <a:rPr b="0" i="0" lang="en-US" sz="2000" u="none" cap="none" strike="noStrike">
                <a:solidFill>
                  <a:schemeClr val="dk1"/>
                </a:solidFill>
                <a:latin typeface="Calibri"/>
                <a:ea typeface="Calibri"/>
                <a:cs typeface="Calibri"/>
                <a:sym typeface="Calibri"/>
              </a:rPr>
              <a:t> virtual IP and port</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Services allow Pods to receive traffic.</a:t>
            </a:r>
            <a:endParaRPr/>
          </a:p>
          <a:p>
            <a:pPr indent="-457200" lvl="1" marL="914400" marR="0" rtl="0" algn="l">
              <a:lnSpc>
                <a:spcPct val="90000"/>
              </a:lnSpc>
              <a:spcBef>
                <a:spcPts val="60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Each Pod has a unique IP but those IP addresses are not exposed outside the Pod without a service.</a:t>
            </a:r>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46" name="Google Shape;746;p110"/>
          <p:cNvSpPr txBox="1"/>
          <p:nvPr/>
        </p:nvSpPr>
        <p:spPr>
          <a:xfrm>
            <a:off x="628650" y="1219200"/>
            <a:ext cx="775335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Abstraction regarding a set of pods which enables load balancing, traffic exposure, load balancing and service discovery. </a:t>
            </a:r>
            <a:endParaRPr b="0" i="0" sz="1400" u="none" cap="none" strike="noStrike">
              <a:solidFill>
                <a:srgbClr val="000000"/>
              </a:solidFill>
              <a:latin typeface="Arial"/>
              <a:ea typeface="Arial"/>
              <a:cs typeface="Arial"/>
              <a:sym typeface="Arial"/>
            </a:endParaRPr>
          </a:p>
        </p:txBody>
      </p:sp>
      <p:pic>
        <p:nvPicPr>
          <p:cNvPr id="747" name="Google Shape;747;p110"/>
          <p:cNvPicPr preferRelativeResize="0"/>
          <p:nvPr/>
        </p:nvPicPr>
        <p:blipFill rotWithShape="1">
          <a:blip r:embed="rId3">
            <a:alphaModFix/>
          </a:blip>
          <a:srcRect b="0" l="0" r="0" t="0"/>
          <a:stretch/>
        </p:blipFill>
        <p:spPr>
          <a:xfrm>
            <a:off x="4713608" y="1905000"/>
            <a:ext cx="3801742" cy="36576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11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 kubectl get services</a:t>
            </a:r>
            <a:endParaRPr b="1" i="0" sz="3600" u="none" cap="none" strike="noStrike">
              <a:solidFill>
                <a:schemeClr val="accent3"/>
              </a:solidFill>
              <a:latin typeface="Calibri"/>
              <a:ea typeface="Calibri"/>
              <a:cs typeface="Calibri"/>
              <a:sym typeface="Calibri"/>
            </a:endParaRPr>
          </a:p>
        </p:txBody>
      </p:sp>
      <p:sp>
        <p:nvSpPr>
          <p:cNvPr id="753" name="Google Shape;753;p111"/>
          <p:cNvSpPr txBox="1"/>
          <p:nvPr/>
        </p:nvSpPr>
        <p:spPr>
          <a:xfrm>
            <a:off x="628650" y="3505300"/>
            <a:ext cx="4248150" cy="19810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 component called ‘kube-proxy’ runs on each node and implements a form of virtual IP for services of type other than ‘ExternalName’</a:t>
            </a:r>
            <a:endParaRPr b="0" i="0" sz="1800" u="none" cap="none" strike="noStrike">
              <a:solidFill>
                <a:schemeClr val="dk1"/>
              </a:solidFill>
              <a:latin typeface="Arial"/>
              <a:ea typeface="Arial"/>
              <a:cs typeface="Arial"/>
              <a:sym typeface="Arial"/>
            </a:endParaRPr>
          </a:p>
        </p:txBody>
      </p:sp>
      <p:pic>
        <p:nvPicPr>
          <p:cNvPr id="754" name="Google Shape;754;p111"/>
          <p:cNvPicPr preferRelativeResize="0"/>
          <p:nvPr/>
        </p:nvPicPr>
        <p:blipFill rotWithShape="1">
          <a:blip r:embed="rId3">
            <a:alphaModFix/>
          </a:blip>
          <a:srcRect b="0" l="0" r="0" t="0"/>
          <a:stretch/>
        </p:blipFill>
        <p:spPr>
          <a:xfrm>
            <a:off x="0" y="2174819"/>
            <a:ext cx="9144000" cy="679664"/>
          </a:xfrm>
          <a:prstGeom prst="rect">
            <a:avLst/>
          </a:prstGeom>
          <a:noFill/>
          <a:ln>
            <a:noFill/>
          </a:ln>
        </p:spPr>
      </p:pic>
      <p:pic>
        <p:nvPicPr>
          <p:cNvPr id="755" name="Google Shape;755;p111"/>
          <p:cNvPicPr preferRelativeResize="0"/>
          <p:nvPr/>
        </p:nvPicPr>
        <p:blipFill rotWithShape="1">
          <a:blip r:embed="rId4">
            <a:alphaModFix/>
          </a:blip>
          <a:srcRect b="0" l="0" r="0" t="0"/>
          <a:stretch/>
        </p:blipFill>
        <p:spPr>
          <a:xfrm>
            <a:off x="4968105" y="3352799"/>
            <a:ext cx="3975723" cy="21335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Google Shape;760;p112"/>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3600"/>
              <a:buFont typeface="Calibri"/>
              <a:buNone/>
            </a:pPr>
            <a:r>
              <a:rPr lang="en-US"/>
              <a:t>Kubernetes Connect</a:t>
            </a:r>
            <a:br>
              <a:rPr lang="en-US">
                <a:solidFill>
                  <a:srgbClr val="E36C09"/>
                </a:solidFill>
              </a:rPr>
            </a:br>
            <a:endParaRPr/>
          </a:p>
        </p:txBody>
      </p:sp>
      <p:sp>
        <p:nvSpPr>
          <p:cNvPr id="761" name="Google Shape;761;p112"/>
          <p:cNvSpPr txBox="1"/>
          <p:nvPr>
            <p:ph idx="1" type="body"/>
          </p:nvPr>
        </p:nvSpPr>
        <p:spPr>
          <a:xfrm>
            <a:off x="228600" y="1524000"/>
            <a:ext cx="8763000" cy="4653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520"/>
              <a:buNone/>
            </a:pPr>
            <a:r>
              <a:t/>
            </a:r>
            <a:endParaRPr b="0" sz="2800"/>
          </a:p>
          <a:p>
            <a:pPr indent="0" lvl="0" marL="0" rtl="0" algn="l">
              <a:lnSpc>
                <a:spcPct val="90000"/>
              </a:lnSpc>
              <a:spcBef>
                <a:spcPts val="560"/>
              </a:spcBef>
              <a:spcAft>
                <a:spcPts val="0"/>
              </a:spcAft>
              <a:buSzPts val="2520"/>
              <a:buNone/>
            </a:pPr>
            <a:r>
              <a:rPr b="0" lang="en-US" sz="2800"/>
              <a:t>Kubernetes 101 </a:t>
            </a:r>
            <a:r>
              <a:rPr lang="en-US" sz="2800"/>
              <a:t>(</a:t>
            </a:r>
            <a:r>
              <a:rPr lang="en-US" sz="2800">
                <a:solidFill>
                  <a:srgbClr val="FF0000"/>
                </a:solidFill>
              </a:rPr>
              <a:t>Part 2 – Run only below section</a:t>
            </a:r>
            <a:r>
              <a:rPr lang="en-US" sz="2800"/>
              <a:t>)</a:t>
            </a:r>
            <a:endParaRPr/>
          </a:p>
          <a:p>
            <a:pPr indent="0" lvl="0" marL="0" rtl="0" algn="l">
              <a:lnSpc>
                <a:spcPct val="90000"/>
              </a:lnSpc>
              <a:spcBef>
                <a:spcPts val="560"/>
              </a:spcBef>
              <a:spcAft>
                <a:spcPts val="0"/>
              </a:spcAft>
              <a:buSzPts val="2520"/>
              <a:buNone/>
            </a:pPr>
            <a:r>
              <a:t/>
            </a:r>
            <a:endParaRPr b="0" sz="2800"/>
          </a:p>
          <a:p>
            <a:pPr indent="-342900" lvl="0" marL="342900" rtl="0" algn="l">
              <a:lnSpc>
                <a:spcPct val="90000"/>
              </a:lnSpc>
              <a:spcBef>
                <a:spcPts val="560"/>
              </a:spcBef>
              <a:spcAft>
                <a:spcPts val="0"/>
              </a:spcAft>
              <a:buSzPts val="2520"/>
              <a:buAutoNum type="arabicPeriod"/>
            </a:pPr>
            <a:r>
              <a:rPr b="0" lang="en-US" sz="2800"/>
              <a:t>Deployments and Replica sets</a:t>
            </a:r>
            <a:endParaRPr/>
          </a:p>
          <a:p>
            <a:pPr indent="-342900" lvl="0" marL="342900" rtl="0" algn="l">
              <a:lnSpc>
                <a:spcPct val="90000"/>
              </a:lnSpc>
              <a:spcBef>
                <a:spcPts val="560"/>
              </a:spcBef>
              <a:spcAft>
                <a:spcPts val="0"/>
              </a:spcAft>
              <a:buSzPts val="2520"/>
              <a:buAutoNum type="arabicPeriod"/>
            </a:pPr>
            <a:r>
              <a:rPr b="0" lang="en-US" sz="2800"/>
              <a:t>Services</a:t>
            </a:r>
            <a:endParaRPr/>
          </a:p>
          <a:p>
            <a:pPr indent="-342900" lvl="0" marL="342900" rtl="0" algn="l">
              <a:lnSpc>
                <a:spcPct val="90000"/>
              </a:lnSpc>
              <a:spcBef>
                <a:spcPts val="560"/>
              </a:spcBef>
              <a:spcAft>
                <a:spcPts val="0"/>
              </a:spcAft>
              <a:buSzPts val="2520"/>
              <a:buAutoNum type="arabicPeriod"/>
            </a:pPr>
            <a:r>
              <a:rPr b="0" lang="en-US" sz="2800"/>
              <a:t>Back to Deployments</a:t>
            </a:r>
            <a:endParaRPr/>
          </a:p>
          <a:p>
            <a:pPr indent="0" lvl="0" marL="0" rtl="0" algn="l">
              <a:lnSpc>
                <a:spcPct val="90000"/>
              </a:lnSpc>
              <a:spcBef>
                <a:spcPts val="560"/>
              </a:spcBef>
              <a:spcAft>
                <a:spcPts val="0"/>
              </a:spcAft>
              <a:buSzPts val="2520"/>
              <a:buNone/>
            </a:pPr>
            <a:r>
              <a:t/>
            </a:r>
            <a:endParaRPr b="0" sz="2800"/>
          </a:p>
          <a:p>
            <a:pPr indent="0" lvl="1" marL="457200" rtl="0" algn="l">
              <a:lnSpc>
                <a:spcPct val="90000"/>
              </a:lnSpc>
              <a:spcBef>
                <a:spcPts val="560"/>
              </a:spcBef>
              <a:spcAft>
                <a:spcPts val="0"/>
              </a:spcAft>
              <a:buSzPts val="2520"/>
              <a:buNone/>
            </a:pPr>
            <a:r>
              <a:rPr b="0" lang="en-US" u="sng">
                <a:solidFill>
                  <a:schemeClr val="hlink"/>
                </a:solidFill>
                <a:hlinkClick r:id="rId3"/>
              </a:rPr>
              <a:t>https://github.com/techtown-training/</a:t>
            </a:r>
            <a:r>
              <a:rPr b="0" lang="en-US" u="sng">
                <a:solidFill>
                  <a:schemeClr val="hlink"/>
                </a:solidFill>
                <a:hlinkClick r:id="rId4"/>
              </a:rPr>
              <a:t>kubernetes-intro</a:t>
            </a:r>
            <a:r>
              <a:rPr b="0" lang="en-US" u="sng">
                <a:solidFill>
                  <a:schemeClr val="hlink"/>
                </a:solidFill>
                <a:hlinkClick r:id="rId5"/>
              </a:rPr>
              <a:t>/blob/master/exercise/exercise2.3-k8s_simple_example.md</a:t>
            </a:r>
            <a:endParaRPr b="0"/>
          </a:p>
          <a:p>
            <a:pPr indent="0" lvl="0" marL="0" rtl="0" algn="l">
              <a:lnSpc>
                <a:spcPct val="90000"/>
              </a:lnSpc>
              <a:spcBef>
                <a:spcPts val="560"/>
              </a:spcBef>
              <a:spcAft>
                <a:spcPts val="0"/>
              </a:spcAft>
              <a:buSzPts val="2520"/>
              <a:buNone/>
            </a:pPr>
            <a:r>
              <a:t/>
            </a:r>
            <a:endParaRPr b="0" sz="2800"/>
          </a:p>
        </p:txBody>
      </p:sp>
      <p:grpSp>
        <p:nvGrpSpPr>
          <p:cNvPr id="762" name="Google Shape;762;p112"/>
          <p:cNvGrpSpPr/>
          <p:nvPr/>
        </p:nvGrpSpPr>
        <p:grpSpPr>
          <a:xfrm>
            <a:off x="1066800" y="814552"/>
            <a:ext cx="5334000" cy="1066800"/>
            <a:chOff x="1371600" y="3024352"/>
            <a:chExt cx="5334000" cy="1066800"/>
          </a:xfrm>
        </p:grpSpPr>
        <p:pic>
          <p:nvPicPr>
            <p:cNvPr descr="icon of person performing a computer lab" id="763" name="Google Shape;763;p112" title="icon of person performing a computer lab"/>
            <p:cNvPicPr preferRelativeResize="0"/>
            <p:nvPr/>
          </p:nvPicPr>
          <p:blipFill rotWithShape="1">
            <a:blip r:embed="rId6">
              <a:alphaModFix/>
            </a:blip>
            <a:srcRect b="0" l="0" r="0" t="0"/>
            <a:stretch/>
          </p:blipFill>
          <p:spPr>
            <a:xfrm>
              <a:off x="1371600" y="3024352"/>
              <a:ext cx="1066800" cy="1066800"/>
            </a:xfrm>
            <a:prstGeom prst="rect">
              <a:avLst/>
            </a:prstGeom>
            <a:noFill/>
            <a:ln>
              <a:noFill/>
            </a:ln>
          </p:spPr>
        </p:pic>
        <p:sp>
          <p:nvSpPr>
            <p:cNvPr id="764" name="Google Shape;764;p112"/>
            <p:cNvSpPr txBox="1"/>
            <p:nvPr/>
          </p:nvSpPr>
          <p:spPr>
            <a:xfrm>
              <a:off x="32766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F7F7F"/>
                </a:buClr>
                <a:buSzPts val="700"/>
                <a:buFont typeface="Calibri"/>
                <a:buNone/>
              </a:pPr>
              <a:r>
                <a:rPr b="1" lang="en-US" sz="2800">
                  <a:solidFill>
                    <a:srgbClr val="7F7F7F"/>
                  </a:solidFill>
                  <a:latin typeface="Calibri"/>
                  <a:ea typeface="Calibri"/>
                  <a:cs typeface="Calibri"/>
                  <a:sym typeface="Calibri"/>
                </a:rPr>
                <a:t>CLASSROOM WORK</a:t>
              </a:r>
              <a:endParaRPr/>
            </a:p>
          </p:txBody>
        </p:sp>
        <p:cxnSp>
          <p:nvCxnSpPr>
            <p:cNvPr id="765" name="Google Shape;765;p112"/>
            <p:cNvCxnSpPr/>
            <p:nvPr/>
          </p:nvCxnSpPr>
          <p:spPr>
            <a:xfrm>
              <a:off x="33528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766" name="Google Shape;766;p112"/>
            <p:cNvCxnSpPr/>
            <p:nvPr/>
          </p:nvCxnSpPr>
          <p:spPr>
            <a:xfrm>
              <a:off x="33528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113"/>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Label</a:t>
            </a:r>
            <a:endParaRPr b="1" i="0" sz="3600" u="none" cap="none" strike="noStrike">
              <a:solidFill>
                <a:schemeClr val="accent3"/>
              </a:solidFill>
              <a:latin typeface="Calibri"/>
              <a:ea typeface="Calibri"/>
              <a:cs typeface="Calibri"/>
              <a:sym typeface="Calibri"/>
            </a:endParaRPr>
          </a:p>
        </p:txBody>
      </p:sp>
      <p:sp>
        <p:nvSpPr>
          <p:cNvPr id="772" name="Google Shape;772;p113"/>
          <p:cNvSpPr txBox="1"/>
          <p:nvPr>
            <p:ph idx="1" type="body"/>
          </p:nvPr>
        </p:nvSpPr>
        <p:spPr>
          <a:xfrm>
            <a:off x="457200" y="1905001"/>
            <a:ext cx="4256407" cy="41909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Designate objects for specific environments such as development, test and production</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Set versions to objects </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Set roles or other arbitrary information to classify objects</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Can be added or modified at any time</a:t>
            </a:r>
            <a:endParaRPr b="0" i="0" sz="1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73" name="Google Shape;773;p113"/>
          <p:cNvSpPr txBox="1"/>
          <p:nvPr/>
        </p:nvSpPr>
        <p:spPr>
          <a:xfrm>
            <a:off x="628650" y="1219200"/>
            <a:ext cx="775335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Key/Value pairs that can be attached to objects to enable a variety of use cases.</a:t>
            </a:r>
            <a:endParaRPr b="0" i="0" sz="1400" u="none" cap="none" strike="noStrike">
              <a:solidFill>
                <a:srgbClr val="000000"/>
              </a:solidFill>
              <a:latin typeface="Arial"/>
              <a:ea typeface="Arial"/>
              <a:cs typeface="Arial"/>
              <a:sym typeface="Arial"/>
            </a:endParaRPr>
          </a:p>
        </p:txBody>
      </p:sp>
      <p:pic>
        <p:nvPicPr>
          <p:cNvPr id="774" name="Google Shape;774;p113"/>
          <p:cNvPicPr preferRelativeResize="0"/>
          <p:nvPr/>
        </p:nvPicPr>
        <p:blipFill rotWithShape="1">
          <a:blip r:embed="rId3">
            <a:alphaModFix/>
          </a:blip>
          <a:srcRect b="0" l="0" r="0" t="0"/>
          <a:stretch/>
        </p:blipFill>
        <p:spPr>
          <a:xfrm>
            <a:off x="4800599" y="1828801"/>
            <a:ext cx="3714751" cy="377402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114"/>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Command Line Tool: kubectl</a:t>
            </a:r>
            <a:endParaRPr b="1" i="0" sz="3600" u="none" cap="none" strike="noStrike">
              <a:solidFill>
                <a:schemeClr val="accent3"/>
              </a:solidFill>
              <a:latin typeface="Calibri"/>
              <a:ea typeface="Calibri"/>
              <a:cs typeface="Calibri"/>
              <a:sym typeface="Calibri"/>
            </a:endParaRPr>
          </a:p>
        </p:txBody>
      </p:sp>
      <p:sp>
        <p:nvSpPr>
          <p:cNvPr id="780" name="Google Shape;780;p114"/>
          <p:cNvSpPr txBox="1"/>
          <p:nvPr>
            <p:ph idx="1" type="body"/>
          </p:nvPr>
        </p:nvSpPr>
        <p:spPr>
          <a:xfrm>
            <a:off x="457200" y="1905001"/>
            <a:ext cx="6172199" cy="41909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620"/>
              <a:buFont typeface="Noto Sans Symbols"/>
              <a:buChar char="▪"/>
            </a:pPr>
            <a:r>
              <a:rPr b="1" i="0" lang="en-US" sz="1800" u="none" cap="none" strike="noStrike">
                <a:solidFill>
                  <a:schemeClr val="dk1"/>
                </a:solidFill>
                <a:latin typeface="Calibri"/>
                <a:ea typeface="Calibri"/>
                <a:cs typeface="Calibri"/>
                <a:sym typeface="Calibri"/>
              </a:rPr>
              <a:t>kubectl [command] [TYPE] [NAME] [flags]</a:t>
            </a:r>
            <a:endParaRPr b="0" i="0" sz="18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Very popular commands</a:t>
            </a:r>
            <a:endParaRPr/>
          </a:p>
          <a:p>
            <a:pPr indent="-457200" lvl="1" marL="914400" marR="0" rtl="0" algn="l">
              <a:lnSpc>
                <a:spcPct val="90000"/>
              </a:lnSpc>
              <a:spcBef>
                <a:spcPts val="320"/>
              </a:spcBef>
              <a:spcAft>
                <a:spcPts val="0"/>
              </a:spcAft>
              <a:buClr>
                <a:schemeClr val="accent3"/>
              </a:buClr>
              <a:buSzPts val="1440"/>
              <a:buFont typeface="Noto Sans Symbols"/>
              <a:buChar char="▪"/>
            </a:pPr>
            <a:r>
              <a:rPr b="1" i="0" lang="en-US" sz="1600" u="none" cap="none" strike="noStrike">
                <a:solidFill>
                  <a:schemeClr val="dk1"/>
                </a:solidFill>
                <a:latin typeface="Calibri"/>
                <a:ea typeface="Calibri"/>
                <a:cs typeface="Calibri"/>
                <a:sym typeface="Calibri"/>
              </a:rPr>
              <a:t>kubectl get</a:t>
            </a:r>
            <a:r>
              <a:rPr b="0" i="0" lang="en-US" sz="1600" u="none" cap="none" strike="noStrike">
                <a:solidFill>
                  <a:schemeClr val="dk1"/>
                </a:solidFill>
                <a:latin typeface="Calibri"/>
                <a:ea typeface="Calibri"/>
                <a:cs typeface="Calibri"/>
                <a:sym typeface="Calibri"/>
              </a:rPr>
              <a:t> - list resources about a target.</a:t>
            </a:r>
            <a:endParaRPr/>
          </a:p>
          <a:p>
            <a:pPr indent="-457200" lvl="2" marL="1371600" marR="0" rtl="0" algn="l">
              <a:lnSpc>
                <a:spcPct val="90000"/>
              </a:lnSpc>
              <a:spcBef>
                <a:spcPts val="240"/>
              </a:spcBef>
              <a:spcAft>
                <a:spcPts val="0"/>
              </a:spcAft>
              <a:buClr>
                <a:schemeClr val="accent3"/>
              </a:buClr>
              <a:buSzPts val="1080"/>
              <a:buFont typeface="Noto Sans Symbols"/>
              <a:buChar char="▪"/>
            </a:pPr>
            <a:r>
              <a:rPr b="0" i="0" lang="en-US" sz="1200" u="none" cap="none" strike="noStrike">
                <a:solidFill>
                  <a:schemeClr val="dk1"/>
                </a:solidFill>
                <a:latin typeface="Calibri"/>
                <a:ea typeface="Calibri"/>
                <a:cs typeface="Calibri"/>
                <a:sym typeface="Calibri"/>
              </a:rPr>
              <a:t>kubectl get services</a:t>
            </a:r>
            <a:endParaRPr/>
          </a:p>
          <a:p>
            <a:pPr indent="-457200" lvl="2" marL="1371600" marR="0" rtl="0" algn="l">
              <a:lnSpc>
                <a:spcPct val="90000"/>
              </a:lnSpc>
              <a:spcBef>
                <a:spcPts val="240"/>
              </a:spcBef>
              <a:spcAft>
                <a:spcPts val="0"/>
              </a:spcAft>
              <a:buClr>
                <a:schemeClr val="accent3"/>
              </a:buClr>
              <a:buSzPts val="1080"/>
              <a:buFont typeface="Noto Sans Symbols"/>
              <a:buChar char="▪"/>
            </a:pPr>
            <a:r>
              <a:rPr b="0" i="0" lang="en-US" sz="1200" u="none" cap="none" strike="noStrike">
                <a:solidFill>
                  <a:schemeClr val="dk1"/>
                </a:solidFill>
                <a:latin typeface="Calibri"/>
                <a:ea typeface="Calibri"/>
                <a:cs typeface="Calibri"/>
                <a:sym typeface="Calibri"/>
              </a:rPr>
              <a:t>kubectl get pods</a:t>
            </a:r>
            <a:endParaRPr b="0" i="0" sz="1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chemeClr val="accent3"/>
              </a:buClr>
              <a:buSzPts val="1440"/>
              <a:buFont typeface="Noto Sans Symbols"/>
              <a:buChar char="▪"/>
            </a:pPr>
            <a:r>
              <a:rPr b="1" i="0" lang="en-US" sz="1600" u="none" cap="none" strike="noStrike">
                <a:solidFill>
                  <a:schemeClr val="dk1"/>
                </a:solidFill>
                <a:latin typeface="Calibri"/>
                <a:ea typeface="Calibri"/>
                <a:cs typeface="Calibri"/>
                <a:sym typeface="Calibri"/>
              </a:rPr>
              <a:t>kubectl describe</a:t>
            </a:r>
            <a:r>
              <a:rPr b="0" i="0" lang="en-US" sz="1600" u="none" cap="none" strike="noStrike">
                <a:solidFill>
                  <a:schemeClr val="dk1"/>
                </a:solidFill>
                <a:latin typeface="Calibri"/>
                <a:ea typeface="Calibri"/>
                <a:cs typeface="Calibri"/>
                <a:sym typeface="Calibri"/>
              </a:rPr>
              <a:t> - show basic information about a resource</a:t>
            </a:r>
            <a:endParaRPr/>
          </a:p>
          <a:p>
            <a:pPr indent="-457200" lvl="2" marL="1371600" marR="0" rtl="0" algn="l">
              <a:lnSpc>
                <a:spcPct val="90000"/>
              </a:lnSpc>
              <a:spcBef>
                <a:spcPts val="240"/>
              </a:spcBef>
              <a:spcAft>
                <a:spcPts val="0"/>
              </a:spcAft>
              <a:buClr>
                <a:schemeClr val="accent3"/>
              </a:buClr>
              <a:buSzPts val="1080"/>
              <a:buFont typeface="Noto Sans Symbols"/>
              <a:buChar char="▪"/>
            </a:pPr>
            <a:r>
              <a:rPr b="0" i="0" lang="en-US" sz="1200" u="none" cap="none" strike="noStrike">
                <a:solidFill>
                  <a:schemeClr val="dk1"/>
                </a:solidFill>
                <a:latin typeface="Calibri"/>
                <a:ea typeface="Calibri"/>
                <a:cs typeface="Calibri"/>
                <a:sym typeface="Calibri"/>
              </a:rPr>
              <a:t>Kubectl describe pods my-pod</a:t>
            </a:r>
            <a:endParaRPr b="0" i="0" sz="1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chemeClr val="accent3"/>
              </a:buClr>
              <a:buSzPts val="1440"/>
              <a:buFont typeface="Noto Sans Symbols"/>
              <a:buChar char="▪"/>
            </a:pPr>
            <a:r>
              <a:rPr b="1" i="0" lang="en-US" sz="1600" u="none" cap="none" strike="noStrike">
                <a:solidFill>
                  <a:schemeClr val="dk1"/>
                </a:solidFill>
                <a:latin typeface="Calibri"/>
                <a:ea typeface="Calibri"/>
                <a:cs typeface="Calibri"/>
                <a:sym typeface="Calibri"/>
              </a:rPr>
              <a:t>kubectl logs</a:t>
            </a:r>
            <a:r>
              <a:rPr b="0" i="0" lang="en-US" sz="1600" u="none" cap="none" strike="noStrike">
                <a:solidFill>
                  <a:schemeClr val="dk1"/>
                </a:solidFill>
                <a:latin typeface="Calibri"/>
                <a:ea typeface="Calibri"/>
                <a:cs typeface="Calibri"/>
                <a:sym typeface="Calibri"/>
              </a:rPr>
              <a:t> - print the logs from a container in a pod. Extremely useful</a:t>
            </a:r>
            <a:endParaRPr/>
          </a:p>
          <a:p>
            <a:pPr indent="-457200" lvl="2" marL="1371600" marR="0" rtl="0" algn="l">
              <a:lnSpc>
                <a:spcPct val="90000"/>
              </a:lnSpc>
              <a:spcBef>
                <a:spcPts val="240"/>
              </a:spcBef>
              <a:spcAft>
                <a:spcPts val="0"/>
              </a:spcAft>
              <a:buClr>
                <a:schemeClr val="accent3"/>
              </a:buClr>
              <a:buSzPts val="1080"/>
              <a:buFont typeface="Noto Sans Symbols"/>
              <a:buChar char="▪"/>
            </a:pPr>
            <a:r>
              <a:rPr b="0" i="0" lang="en-US" sz="1200" u="none" cap="none" strike="noStrike">
                <a:solidFill>
                  <a:schemeClr val="dk1"/>
                </a:solidFill>
                <a:latin typeface="Calibri"/>
                <a:ea typeface="Calibri"/>
                <a:cs typeface="Calibri"/>
                <a:sym typeface="Calibri"/>
              </a:rPr>
              <a:t>Kubectl logs my-pod</a:t>
            </a:r>
            <a:endParaRPr b="0" i="0" sz="1200" u="none" cap="none" strike="noStrike">
              <a:solidFill>
                <a:schemeClr val="dk1"/>
              </a:solidFill>
              <a:latin typeface="Calibri"/>
              <a:ea typeface="Calibri"/>
              <a:cs typeface="Calibri"/>
              <a:sym typeface="Calibri"/>
            </a:endParaRPr>
          </a:p>
          <a:p>
            <a:pPr indent="-457200" lvl="0" marL="457200" marR="0" rtl="0" algn="l">
              <a:lnSpc>
                <a:spcPct val="9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Also useful:</a:t>
            </a:r>
            <a:endParaRPr b="0" i="0" sz="20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chemeClr val="accent3"/>
              </a:buClr>
              <a:buSzPts val="1440"/>
              <a:buFont typeface="Noto Sans Symbols"/>
              <a:buChar char="▪"/>
            </a:pPr>
            <a:r>
              <a:rPr b="1" i="0" lang="en-US" sz="1600" u="none" cap="none" strike="noStrike">
                <a:solidFill>
                  <a:schemeClr val="dk1"/>
                </a:solidFill>
                <a:latin typeface="Calibri"/>
                <a:ea typeface="Calibri"/>
                <a:cs typeface="Calibri"/>
                <a:sym typeface="Calibri"/>
              </a:rPr>
              <a:t>kubectl exec</a:t>
            </a:r>
            <a:r>
              <a:rPr b="0" i="0" lang="en-US" sz="1600" u="none" cap="none" strike="noStrike">
                <a:solidFill>
                  <a:schemeClr val="dk1"/>
                </a:solidFill>
                <a:latin typeface="Calibri"/>
                <a:ea typeface="Calibri"/>
                <a:cs typeface="Calibri"/>
                <a:sym typeface="Calibri"/>
              </a:rPr>
              <a:t> - execute a command on a container in a pod</a:t>
            </a:r>
            <a:endParaRPr/>
          </a:p>
          <a:p>
            <a:pPr indent="-457200" lvl="1" marL="914400" marR="0" rtl="0" algn="l">
              <a:lnSpc>
                <a:spcPct val="90000"/>
              </a:lnSpc>
              <a:spcBef>
                <a:spcPts val="320"/>
              </a:spcBef>
              <a:spcAft>
                <a:spcPts val="0"/>
              </a:spcAft>
              <a:buClr>
                <a:schemeClr val="accent3"/>
              </a:buClr>
              <a:buSzPts val="1440"/>
              <a:buFont typeface="Noto Sans Symbols"/>
              <a:buChar char="▪"/>
            </a:pPr>
            <a:r>
              <a:rPr b="1" i="0" lang="en-US" sz="1600" u="none" cap="none" strike="noStrike">
                <a:solidFill>
                  <a:schemeClr val="dk1"/>
                </a:solidFill>
                <a:latin typeface="Calibri"/>
                <a:ea typeface="Calibri"/>
                <a:cs typeface="Calibri"/>
                <a:sym typeface="Calibri"/>
              </a:rPr>
              <a:t>Kubectl top </a:t>
            </a:r>
            <a:r>
              <a:rPr b="0" i="0" lang="en-US" sz="1600" u="none" cap="none" strike="noStrike">
                <a:solidFill>
                  <a:schemeClr val="dk1"/>
                </a:solidFill>
                <a:latin typeface="Calibri"/>
                <a:ea typeface="Calibri"/>
                <a:cs typeface="Calibri"/>
                <a:sym typeface="Calibri"/>
              </a:rPr>
              <a:t>– Show metrics for a node</a:t>
            </a:r>
            <a:endParaRPr b="0" i="0" sz="16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81" name="Google Shape;781;p114"/>
          <p:cNvSpPr txBox="1"/>
          <p:nvPr/>
        </p:nvSpPr>
        <p:spPr>
          <a:xfrm>
            <a:off x="628650" y="1295399"/>
            <a:ext cx="775335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Most common access point for launching workloads on Kubernetes clusters.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3"/>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Intro (Phillips Case)</a:t>
            </a:r>
            <a:endParaRPr b="1" i="0" sz="3600" u="none" cap="none" strike="noStrike">
              <a:solidFill>
                <a:schemeClr val="accent3"/>
              </a:solidFill>
              <a:latin typeface="Calibri"/>
              <a:ea typeface="Calibri"/>
              <a:cs typeface="Calibri"/>
              <a:sym typeface="Calibri"/>
            </a:endParaRPr>
          </a:p>
        </p:txBody>
      </p:sp>
      <p:pic>
        <p:nvPicPr>
          <p:cNvPr id="249" name="Google Shape;249;p43"/>
          <p:cNvPicPr preferRelativeResize="0"/>
          <p:nvPr/>
        </p:nvPicPr>
        <p:blipFill rotWithShape="1">
          <a:blip r:embed="rId3">
            <a:alphaModFix/>
          </a:blip>
          <a:srcRect b="0" l="0" r="0" t="0"/>
          <a:stretch/>
        </p:blipFill>
        <p:spPr>
          <a:xfrm>
            <a:off x="381000" y="1453738"/>
            <a:ext cx="3956462" cy="3956462"/>
          </a:xfrm>
          <a:prstGeom prst="rect">
            <a:avLst/>
          </a:prstGeom>
          <a:noFill/>
          <a:ln>
            <a:noFill/>
          </a:ln>
        </p:spPr>
      </p:pic>
      <p:pic>
        <p:nvPicPr>
          <p:cNvPr id="250" name="Google Shape;250;p43"/>
          <p:cNvPicPr preferRelativeResize="0"/>
          <p:nvPr/>
        </p:nvPicPr>
        <p:blipFill rotWithShape="1">
          <a:blip r:embed="rId4">
            <a:alphaModFix/>
          </a:blip>
          <a:srcRect b="0" l="0" r="0" t="0"/>
          <a:stretch/>
        </p:blipFill>
        <p:spPr>
          <a:xfrm>
            <a:off x="4953000" y="1453738"/>
            <a:ext cx="3961410" cy="396141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115"/>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 kubectl get pod –l name=&lt;label&gt;</a:t>
            </a:r>
            <a:endParaRPr b="1" i="0" sz="3600" u="none" cap="none" strike="noStrike">
              <a:solidFill>
                <a:schemeClr val="accent3"/>
              </a:solidFill>
              <a:latin typeface="Calibri"/>
              <a:ea typeface="Calibri"/>
              <a:cs typeface="Calibri"/>
              <a:sym typeface="Calibri"/>
            </a:endParaRPr>
          </a:p>
        </p:txBody>
      </p:sp>
      <p:sp>
        <p:nvSpPr>
          <p:cNvPr id="787" name="Google Shape;787;p115"/>
          <p:cNvSpPr txBox="1"/>
          <p:nvPr/>
        </p:nvSpPr>
        <p:spPr>
          <a:xfrm>
            <a:off x="628650" y="4114800"/>
            <a:ext cx="6381750" cy="9904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Best mechanism to organize Kubernetes objects </a:t>
            </a:r>
            <a:endParaRPr b="0" i="0" sz="1800" u="none" cap="none" strike="noStrike">
              <a:solidFill>
                <a:schemeClr val="dk1"/>
              </a:solidFill>
              <a:latin typeface="Arial"/>
              <a:ea typeface="Arial"/>
              <a:cs typeface="Arial"/>
              <a:sym typeface="Arial"/>
            </a:endParaRPr>
          </a:p>
        </p:txBody>
      </p:sp>
      <p:pic>
        <p:nvPicPr>
          <p:cNvPr id="788" name="Google Shape;788;p115"/>
          <p:cNvPicPr preferRelativeResize="0"/>
          <p:nvPr/>
        </p:nvPicPr>
        <p:blipFill rotWithShape="1">
          <a:blip r:embed="rId3">
            <a:alphaModFix/>
          </a:blip>
          <a:srcRect b="0" l="0" r="0" t="0"/>
          <a:stretch/>
        </p:blipFill>
        <p:spPr>
          <a:xfrm>
            <a:off x="0" y="1447800"/>
            <a:ext cx="9144000" cy="218493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116"/>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Scaling</a:t>
            </a:r>
            <a:endParaRPr b="1" i="0" sz="3600" u="none" cap="none" strike="noStrike">
              <a:solidFill>
                <a:schemeClr val="accent3"/>
              </a:solidFill>
              <a:latin typeface="Calibri"/>
              <a:ea typeface="Calibri"/>
              <a:cs typeface="Calibri"/>
              <a:sym typeface="Calibri"/>
            </a:endParaRPr>
          </a:p>
        </p:txBody>
      </p:sp>
      <p:sp>
        <p:nvSpPr>
          <p:cNvPr id="794" name="Google Shape;794;p116"/>
          <p:cNvSpPr txBox="1"/>
          <p:nvPr>
            <p:ph idx="1" type="body"/>
          </p:nvPr>
        </p:nvSpPr>
        <p:spPr>
          <a:xfrm>
            <a:off x="457200" y="1905001"/>
            <a:ext cx="5257800" cy="41909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Accomplished by adjusting the number of replicas in a deployment</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Accommodates both scaling up and scaling down to a minimum of 0</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Traffic is automatically sent to newly created instances through the service load balancer</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Can be used to enable rolling updates without downtime</a:t>
            </a:r>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95" name="Google Shape;795;p116"/>
          <p:cNvSpPr txBox="1"/>
          <p:nvPr/>
        </p:nvSpPr>
        <p:spPr>
          <a:xfrm>
            <a:off x="628650" y="1219200"/>
            <a:ext cx="5334178"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Changing the number of resources to meet a desired state</a:t>
            </a:r>
            <a:endParaRPr b="0" i="0" sz="1400" u="none" cap="none" strike="noStrike">
              <a:solidFill>
                <a:srgbClr val="000000"/>
              </a:solidFill>
              <a:latin typeface="Arial"/>
              <a:ea typeface="Arial"/>
              <a:cs typeface="Arial"/>
              <a:sym typeface="Arial"/>
            </a:endParaRPr>
          </a:p>
        </p:txBody>
      </p:sp>
      <p:pic>
        <p:nvPicPr>
          <p:cNvPr id="796" name="Google Shape;796;p116"/>
          <p:cNvPicPr preferRelativeResize="0"/>
          <p:nvPr/>
        </p:nvPicPr>
        <p:blipFill rotWithShape="1">
          <a:blip r:embed="rId3">
            <a:alphaModFix/>
          </a:blip>
          <a:srcRect b="0" l="0" r="0" t="0"/>
          <a:stretch/>
        </p:blipFill>
        <p:spPr>
          <a:xfrm>
            <a:off x="6008563" y="1143000"/>
            <a:ext cx="2393490" cy="2458412"/>
          </a:xfrm>
          <a:prstGeom prst="rect">
            <a:avLst/>
          </a:prstGeom>
          <a:noFill/>
          <a:ln>
            <a:noFill/>
          </a:ln>
        </p:spPr>
      </p:pic>
      <p:pic>
        <p:nvPicPr>
          <p:cNvPr id="797" name="Google Shape;797;p116"/>
          <p:cNvPicPr preferRelativeResize="0"/>
          <p:nvPr/>
        </p:nvPicPr>
        <p:blipFill rotWithShape="1">
          <a:blip r:embed="rId4">
            <a:alphaModFix/>
          </a:blip>
          <a:srcRect b="0" l="0" r="0" t="0"/>
          <a:stretch/>
        </p:blipFill>
        <p:spPr>
          <a:xfrm>
            <a:off x="6036460" y="4038599"/>
            <a:ext cx="2485516" cy="2516255"/>
          </a:xfrm>
          <a:prstGeom prst="rect">
            <a:avLst/>
          </a:prstGeom>
          <a:noFill/>
          <a:ln>
            <a:noFill/>
          </a:ln>
        </p:spPr>
      </p:pic>
      <p:sp>
        <p:nvSpPr>
          <p:cNvPr id="798" name="Google Shape;798;p116"/>
          <p:cNvSpPr/>
          <p:nvPr/>
        </p:nvSpPr>
        <p:spPr>
          <a:xfrm>
            <a:off x="7086600" y="3732141"/>
            <a:ext cx="533400" cy="306459"/>
          </a:xfrm>
          <a:prstGeom prst="down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Google Shape;803;p11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chemeClr val="accent3"/>
                </a:solidFill>
                <a:latin typeface="Calibri"/>
                <a:ea typeface="Calibri"/>
                <a:cs typeface="Calibri"/>
                <a:sym typeface="Calibri"/>
              </a:rPr>
              <a:t>$ kubectl scale deployments/&lt;deployment&gt; --replicas=&lt;new num&gt;</a:t>
            </a:r>
            <a:endParaRPr b="1" i="0" sz="2400" u="none" cap="none" strike="noStrike">
              <a:solidFill>
                <a:schemeClr val="accent3"/>
              </a:solidFill>
              <a:latin typeface="Calibri"/>
              <a:ea typeface="Calibri"/>
              <a:cs typeface="Calibri"/>
              <a:sym typeface="Calibri"/>
            </a:endParaRPr>
          </a:p>
        </p:txBody>
      </p:sp>
      <p:sp>
        <p:nvSpPr>
          <p:cNvPr id="804" name="Google Shape;804;p117"/>
          <p:cNvSpPr txBox="1"/>
          <p:nvPr/>
        </p:nvSpPr>
        <p:spPr>
          <a:xfrm>
            <a:off x="649432" y="3962400"/>
            <a:ext cx="6381750" cy="19810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Make sure to delete the deployments or replicasets when trying to clear out pods. Many a new user has repeated deleted pods and gotten frustrated when they respawn (as the deployments/replicasets are programed to 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pic>
        <p:nvPicPr>
          <p:cNvPr id="805" name="Google Shape;805;p117"/>
          <p:cNvPicPr preferRelativeResize="0"/>
          <p:nvPr/>
        </p:nvPicPr>
        <p:blipFill rotWithShape="1">
          <a:blip r:embed="rId3">
            <a:alphaModFix/>
          </a:blip>
          <a:srcRect b="0" l="0" r="0" t="0"/>
          <a:stretch/>
        </p:blipFill>
        <p:spPr>
          <a:xfrm>
            <a:off x="387350" y="1524001"/>
            <a:ext cx="8128000" cy="20955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118"/>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Rolling Update</a:t>
            </a:r>
            <a:endParaRPr b="1" i="0" sz="3600" u="none" cap="none" strike="noStrike">
              <a:solidFill>
                <a:schemeClr val="accent3"/>
              </a:solidFill>
              <a:latin typeface="Calibri"/>
              <a:ea typeface="Calibri"/>
              <a:cs typeface="Calibri"/>
              <a:sym typeface="Calibri"/>
            </a:endParaRPr>
          </a:p>
        </p:txBody>
      </p:sp>
      <p:sp>
        <p:nvSpPr>
          <p:cNvPr id="811" name="Google Shape;811;p118"/>
          <p:cNvSpPr txBox="1"/>
          <p:nvPr>
            <p:ph idx="1" type="body"/>
          </p:nvPr>
        </p:nvSpPr>
        <p:spPr>
          <a:xfrm>
            <a:off x="457200" y="1705096"/>
            <a:ext cx="8458200" cy="2333504"/>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If deployment is exposed publicly, the service will load-balance traffic to only active and available pods</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Used to enable zero downtime updates</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Allows greater application update frequency</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Can also be leveraged to rollback to previous versions</a:t>
            </a:r>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812" name="Google Shape;812;p118"/>
          <p:cNvSpPr txBox="1"/>
          <p:nvPr/>
        </p:nvSpPr>
        <p:spPr>
          <a:xfrm>
            <a:off x="628650" y="1143000"/>
            <a:ext cx="788670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Updates the pods in a serial manner will load balancing traffic to available instances </a:t>
            </a:r>
            <a:endParaRPr b="0" i="0" sz="1400" u="none" cap="none" strike="noStrike">
              <a:solidFill>
                <a:srgbClr val="000000"/>
              </a:solidFill>
              <a:latin typeface="Arial"/>
              <a:ea typeface="Arial"/>
              <a:cs typeface="Arial"/>
              <a:sym typeface="Arial"/>
            </a:endParaRPr>
          </a:p>
        </p:txBody>
      </p:sp>
      <p:pic>
        <p:nvPicPr>
          <p:cNvPr id="813" name="Google Shape;813;p118"/>
          <p:cNvPicPr preferRelativeResize="0"/>
          <p:nvPr/>
        </p:nvPicPr>
        <p:blipFill rotWithShape="1">
          <a:blip r:embed="rId3">
            <a:alphaModFix/>
          </a:blip>
          <a:srcRect b="0" l="0" r="0" t="0"/>
          <a:stretch/>
        </p:blipFill>
        <p:spPr>
          <a:xfrm>
            <a:off x="27709" y="4191000"/>
            <a:ext cx="1732226" cy="1791279"/>
          </a:xfrm>
          <a:prstGeom prst="rect">
            <a:avLst/>
          </a:prstGeom>
          <a:noFill/>
          <a:ln>
            <a:noFill/>
          </a:ln>
        </p:spPr>
      </p:pic>
      <p:pic>
        <p:nvPicPr>
          <p:cNvPr id="814" name="Google Shape;814;p118"/>
          <p:cNvPicPr preferRelativeResize="0"/>
          <p:nvPr/>
        </p:nvPicPr>
        <p:blipFill rotWithShape="1">
          <a:blip r:embed="rId4">
            <a:alphaModFix/>
          </a:blip>
          <a:srcRect b="0" l="0" r="0" t="0"/>
          <a:stretch/>
        </p:blipFill>
        <p:spPr>
          <a:xfrm>
            <a:off x="2214371" y="4191000"/>
            <a:ext cx="1973865" cy="1840660"/>
          </a:xfrm>
          <a:prstGeom prst="rect">
            <a:avLst/>
          </a:prstGeom>
          <a:noFill/>
          <a:ln>
            <a:noFill/>
          </a:ln>
        </p:spPr>
      </p:pic>
      <p:pic>
        <p:nvPicPr>
          <p:cNvPr id="815" name="Google Shape;815;p118"/>
          <p:cNvPicPr preferRelativeResize="0"/>
          <p:nvPr/>
        </p:nvPicPr>
        <p:blipFill rotWithShape="1">
          <a:blip r:embed="rId5">
            <a:alphaModFix/>
          </a:blip>
          <a:srcRect b="0" l="0" r="0" t="0"/>
          <a:stretch/>
        </p:blipFill>
        <p:spPr>
          <a:xfrm>
            <a:off x="4343400" y="4191000"/>
            <a:ext cx="1955446" cy="1840660"/>
          </a:xfrm>
          <a:prstGeom prst="rect">
            <a:avLst/>
          </a:prstGeom>
          <a:noFill/>
          <a:ln>
            <a:noFill/>
          </a:ln>
        </p:spPr>
      </p:pic>
      <p:pic>
        <p:nvPicPr>
          <p:cNvPr id="816" name="Google Shape;816;p118"/>
          <p:cNvPicPr preferRelativeResize="0"/>
          <p:nvPr/>
        </p:nvPicPr>
        <p:blipFill rotWithShape="1">
          <a:blip r:embed="rId6">
            <a:alphaModFix/>
          </a:blip>
          <a:srcRect b="0" l="0" r="0" t="0"/>
          <a:stretch/>
        </p:blipFill>
        <p:spPr>
          <a:xfrm>
            <a:off x="6799806" y="4133561"/>
            <a:ext cx="2267994" cy="1962439"/>
          </a:xfrm>
          <a:prstGeom prst="rect">
            <a:avLst/>
          </a:prstGeom>
          <a:noFill/>
          <a:ln>
            <a:noFill/>
          </a:ln>
        </p:spPr>
      </p:pic>
      <p:sp>
        <p:nvSpPr>
          <p:cNvPr id="817" name="Google Shape;817;p118"/>
          <p:cNvSpPr/>
          <p:nvPr/>
        </p:nvSpPr>
        <p:spPr>
          <a:xfrm>
            <a:off x="1981200" y="4953000"/>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8" name="Google Shape;818;p118"/>
          <p:cNvSpPr/>
          <p:nvPr/>
        </p:nvSpPr>
        <p:spPr>
          <a:xfrm>
            <a:off x="6495006" y="4900551"/>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9" name="Google Shape;819;p118"/>
          <p:cNvSpPr/>
          <p:nvPr/>
        </p:nvSpPr>
        <p:spPr>
          <a:xfrm>
            <a:off x="4267200" y="4917374"/>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119"/>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chemeClr val="accent3"/>
                </a:solidFill>
                <a:latin typeface="Calibri"/>
                <a:ea typeface="Calibri"/>
                <a:cs typeface="Calibri"/>
                <a:sym typeface="Calibri"/>
              </a:rPr>
              <a:t>$ kubectl set image &lt;deployment&gt; &lt;new-image&gt;</a:t>
            </a:r>
            <a:endParaRPr b="1" i="0" sz="2400" u="none" cap="none" strike="noStrike">
              <a:solidFill>
                <a:schemeClr val="accent3"/>
              </a:solidFill>
              <a:latin typeface="Calibri"/>
              <a:ea typeface="Calibri"/>
              <a:cs typeface="Calibri"/>
              <a:sym typeface="Calibri"/>
            </a:endParaRPr>
          </a:p>
        </p:txBody>
      </p:sp>
      <p:pic>
        <p:nvPicPr>
          <p:cNvPr id="825" name="Google Shape;825;p119"/>
          <p:cNvPicPr preferRelativeResize="0"/>
          <p:nvPr/>
        </p:nvPicPr>
        <p:blipFill rotWithShape="1">
          <a:blip r:embed="rId3">
            <a:alphaModFix/>
          </a:blip>
          <a:srcRect b="0" l="0" r="0" t="0"/>
          <a:stretch/>
        </p:blipFill>
        <p:spPr>
          <a:xfrm>
            <a:off x="0" y="1295400"/>
            <a:ext cx="9144000" cy="3786133"/>
          </a:xfrm>
          <a:prstGeom prst="rect">
            <a:avLst/>
          </a:prstGeom>
          <a:noFill/>
          <a:ln>
            <a:noFill/>
          </a:ln>
        </p:spPr>
      </p:pic>
      <p:sp>
        <p:nvSpPr>
          <p:cNvPr id="826" name="Google Shape;826;p119"/>
          <p:cNvSpPr txBox="1"/>
          <p:nvPr/>
        </p:nvSpPr>
        <p:spPr>
          <a:xfrm>
            <a:off x="838200" y="5257800"/>
            <a:ext cx="6192982" cy="6856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t>
            </a:r>
            <a:r>
              <a:rPr b="0" i="0" lang="en-US" sz="1800" u="none" cap="none" strike="noStrike">
                <a:solidFill>
                  <a:schemeClr val="dk1"/>
                </a:solidFill>
                <a:latin typeface="Arial"/>
                <a:ea typeface="Arial"/>
                <a:cs typeface="Arial"/>
                <a:sym typeface="Arial"/>
              </a:rPr>
              <a:t>Rolling updates can also be undone (see next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12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chemeClr val="accent3"/>
                </a:solidFill>
                <a:latin typeface="Calibri"/>
                <a:ea typeface="Calibri"/>
                <a:cs typeface="Calibri"/>
                <a:sym typeface="Calibri"/>
              </a:rPr>
              <a:t>$ kubectl rollout undo &lt;deployment&gt;</a:t>
            </a:r>
            <a:endParaRPr b="1" i="0" sz="2400" u="none" cap="none" strike="noStrike">
              <a:solidFill>
                <a:schemeClr val="accent3"/>
              </a:solidFill>
              <a:latin typeface="Calibri"/>
              <a:ea typeface="Calibri"/>
              <a:cs typeface="Calibri"/>
              <a:sym typeface="Calibri"/>
            </a:endParaRPr>
          </a:p>
        </p:txBody>
      </p:sp>
      <p:pic>
        <p:nvPicPr>
          <p:cNvPr id="832" name="Google Shape;832;p120"/>
          <p:cNvPicPr preferRelativeResize="0"/>
          <p:nvPr/>
        </p:nvPicPr>
        <p:blipFill rotWithShape="1">
          <a:blip r:embed="rId3">
            <a:alphaModFix/>
          </a:blip>
          <a:srcRect b="0" l="0" r="0" t="0"/>
          <a:stretch/>
        </p:blipFill>
        <p:spPr>
          <a:xfrm>
            <a:off x="0" y="1371600"/>
            <a:ext cx="9144000" cy="3776263"/>
          </a:xfrm>
          <a:prstGeom prst="rect">
            <a:avLst/>
          </a:prstGeom>
          <a:noFill/>
          <a:ln>
            <a:noFill/>
          </a:ln>
        </p:spPr>
      </p:pic>
      <p:sp>
        <p:nvSpPr>
          <p:cNvPr id="833" name="Google Shape;833;p120"/>
          <p:cNvSpPr txBox="1"/>
          <p:nvPr/>
        </p:nvSpPr>
        <p:spPr>
          <a:xfrm>
            <a:off x="838200" y="5257800"/>
            <a:ext cx="6192982" cy="6856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t>
            </a:r>
            <a:r>
              <a:rPr b="0" i="0" lang="en-US" sz="1800" u="none" cap="none" strike="noStrike">
                <a:solidFill>
                  <a:schemeClr val="dk1"/>
                </a:solidFill>
                <a:latin typeface="Arial"/>
                <a:ea typeface="Arial"/>
                <a:cs typeface="Arial"/>
                <a:sym typeface="Arial"/>
              </a:rPr>
              <a:t>Rollbacks can also be also enacted with zero-downtime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121"/>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Exercise – 2.5 (RC, RS, Deploy)</a:t>
            </a:r>
            <a:br>
              <a:rPr lang="en-US">
                <a:solidFill>
                  <a:srgbClr val="000000"/>
                </a:solidFill>
              </a:rPr>
            </a:br>
            <a:r>
              <a:rPr lang="en-US">
                <a:solidFill>
                  <a:srgbClr val="000000"/>
                </a:solidFill>
              </a:rPr>
              <a:t>20 minutes</a:t>
            </a:r>
            <a:endParaRPr b="1" i="0" sz="3600" u="none" cap="none" strike="noStrike">
              <a:solidFill>
                <a:srgbClr val="000000"/>
              </a:solidFill>
              <a:latin typeface="Calibri"/>
              <a:ea typeface="Calibri"/>
              <a:cs typeface="Calibri"/>
              <a:sym typeface="Calibri"/>
            </a:endParaRPr>
          </a:p>
        </p:txBody>
      </p:sp>
      <p:sp>
        <p:nvSpPr>
          <p:cNvPr id="839" name="Google Shape;839;p121"/>
          <p:cNvSpPr txBox="1"/>
          <p:nvPr>
            <p:ph idx="1" type="body"/>
          </p:nvPr>
        </p:nvSpPr>
        <p:spPr>
          <a:xfrm>
            <a:off x="628650" y="1371600"/>
            <a:ext cx="7886700" cy="4653000"/>
          </a:xfrm>
          <a:prstGeom prst="rect">
            <a:avLst/>
          </a:prstGeom>
          <a:noFill/>
          <a:ln>
            <a:noFill/>
          </a:ln>
        </p:spPr>
        <p:txBody>
          <a:bodyPr anchorCtr="0" anchor="t" bIns="91425" lIns="91425" spcFirstLastPara="1" rIns="91425" wrap="square" tIns="91425">
            <a:noAutofit/>
          </a:bodyPr>
          <a:lstStyle/>
          <a:p>
            <a:pPr indent="-342900" lvl="0" marL="431800" marR="0" rtl="0" algn="l">
              <a:lnSpc>
                <a:spcPct val="90000"/>
              </a:lnSpc>
              <a:spcBef>
                <a:spcPts val="640"/>
              </a:spcBef>
              <a:spcAft>
                <a:spcPts val="0"/>
              </a:spcAft>
              <a:buClr>
                <a:srgbClr val="000000"/>
              </a:buClr>
              <a:buSzPts val="2200"/>
              <a:buFont typeface="Arial"/>
              <a:buChar char="•"/>
            </a:pPr>
            <a:r>
              <a:rPr b="0" lang="en-US" sz="2200"/>
              <a:t>Exercise to create Replication Controllers, Replica Sets and Deployments and describe their functions</a:t>
            </a:r>
            <a:endParaRPr b="0" sz="2200"/>
          </a:p>
          <a:p>
            <a:pPr indent="-342900" lvl="0" marL="431800" marR="0" rtl="0" algn="l">
              <a:lnSpc>
                <a:spcPct val="90000"/>
              </a:lnSpc>
              <a:spcBef>
                <a:spcPts val="0"/>
              </a:spcBef>
              <a:spcAft>
                <a:spcPts val="0"/>
              </a:spcAft>
              <a:buClr>
                <a:srgbClr val="000000"/>
              </a:buClr>
              <a:buSzPts val="2200"/>
              <a:buFont typeface="Arial"/>
              <a:buChar char="•"/>
            </a:pPr>
            <a:r>
              <a:rPr b="0" lang="en-US" sz="2200"/>
              <a:t>Check the results and describe the objects</a:t>
            </a:r>
            <a:endParaRPr b="0" sz="2200"/>
          </a:p>
          <a:p>
            <a:pPr indent="-331470" lvl="0" marL="457200" marR="0" rtl="0" algn="l">
              <a:lnSpc>
                <a:spcPct val="90000"/>
              </a:lnSpc>
              <a:spcBef>
                <a:spcPts val="640"/>
              </a:spcBef>
              <a:spcAft>
                <a:spcPts val="0"/>
              </a:spcAft>
              <a:buSzPts val="1980"/>
              <a:buFont typeface="Arial"/>
              <a:buNone/>
            </a:pPr>
            <a:r>
              <a:t/>
            </a:r>
            <a:endParaRPr b="0" sz="2200"/>
          </a:p>
          <a:p>
            <a:pPr indent="-457200" lvl="0" marL="457200" rtl="0" algn="l">
              <a:lnSpc>
                <a:spcPct val="90000"/>
              </a:lnSpc>
              <a:spcBef>
                <a:spcPts val="640"/>
              </a:spcBef>
              <a:spcAft>
                <a:spcPts val="0"/>
              </a:spcAft>
              <a:buSzPts val="1800"/>
              <a:buChar char="▪"/>
            </a:pPr>
            <a:r>
              <a:rPr b="0" lang="en-US" sz="2000"/>
              <a:t>sudo su –</a:t>
            </a:r>
            <a:endParaRPr/>
          </a:p>
          <a:p>
            <a:pPr indent="-457200" lvl="0" marL="457200" rtl="0" algn="l">
              <a:lnSpc>
                <a:spcPct val="90000"/>
              </a:lnSpc>
              <a:spcBef>
                <a:spcPts val="640"/>
              </a:spcBef>
              <a:spcAft>
                <a:spcPts val="0"/>
              </a:spcAft>
              <a:buSzPts val="1800"/>
              <a:buChar char="▪"/>
            </a:pPr>
            <a:r>
              <a:rPr b="0" lang="en-US" sz="2000"/>
              <a:t>You already have the cloned the github project [https://github.com/techtown-training/microservices-bootcamp.git]</a:t>
            </a:r>
            <a:endParaRPr/>
          </a:p>
          <a:p>
            <a:pPr indent="-457200" lvl="0" marL="457200" rtl="0" algn="l">
              <a:lnSpc>
                <a:spcPct val="90000"/>
              </a:lnSpc>
              <a:spcBef>
                <a:spcPts val="640"/>
              </a:spcBef>
              <a:spcAft>
                <a:spcPts val="0"/>
              </a:spcAft>
              <a:buSzPts val="1800"/>
              <a:buChar char="▪"/>
            </a:pPr>
            <a:r>
              <a:rPr b="0" lang="en-US" sz="2000"/>
              <a:t>Navigate to ‘exercise/src_code/kubernetes_additional_exercise/ex2.5/’ – for all config files required for this exercise</a:t>
            </a:r>
            <a:endParaRPr/>
          </a:p>
          <a:p>
            <a:pPr indent="-457200" lvl="0" marL="457200" rtl="0" algn="l">
              <a:lnSpc>
                <a:spcPct val="90000"/>
              </a:lnSpc>
              <a:spcBef>
                <a:spcPts val="640"/>
              </a:spcBef>
              <a:spcAft>
                <a:spcPts val="0"/>
              </a:spcAft>
              <a:buSzPts val="1800"/>
              <a:buChar char="▪"/>
            </a:pPr>
            <a:r>
              <a:rPr b="0" lang="en-US" sz="2000" u="sng">
                <a:solidFill>
                  <a:schemeClr val="hlink"/>
                </a:solidFill>
                <a:hlinkClick r:id="rId3"/>
              </a:rPr>
              <a:t>Exercise instruction:- </a:t>
            </a:r>
            <a:endParaRPr b="0" sz="2000"/>
          </a:p>
          <a:p>
            <a:pPr indent="0" lvl="0" marL="0" rtl="0" algn="l">
              <a:lnSpc>
                <a:spcPct val="90000"/>
              </a:lnSpc>
              <a:spcBef>
                <a:spcPts val="640"/>
              </a:spcBef>
              <a:spcAft>
                <a:spcPts val="0"/>
              </a:spcAft>
              <a:buSzPts val="1980"/>
              <a:buNone/>
            </a:pPr>
            <a:r>
              <a:rPr b="0" lang="en-US" sz="2200" u="sng">
                <a:solidFill>
                  <a:schemeClr val="hlink"/>
                </a:solidFill>
                <a:hlinkClick r:id="rId4"/>
              </a:rPr>
              <a:t>https://github.com/techtown-training/kubernetes-intro/blob/master/exercise/exercise2.5-rs_rc_deploy.md</a:t>
            </a:r>
            <a:endParaRPr b="0" sz="2200"/>
          </a:p>
          <a:p>
            <a:pPr indent="0" lvl="0" marL="0" rtl="0" algn="l">
              <a:lnSpc>
                <a:spcPct val="90000"/>
              </a:lnSpc>
              <a:spcBef>
                <a:spcPts val="640"/>
              </a:spcBef>
              <a:spcAft>
                <a:spcPts val="0"/>
              </a:spcAft>
              <a:buSzPts val="1980"/>
              <a:buNone/>
            </a:pPr>
            <a:r>
              <a:t/>
            </a:r>
            <a:endParaRPr b="0" sz="2200"/>
          </a:p>
          <a:p>
            <a:pPr indent="0" lvl="0" marL="0" rtl="0" algn="l">
              <a:lnSpc>
                <a:spcPct val="90000"/>
              </a:lnSpc>
              <a:spcBef>
                <a:spcPts val="640"/>
              </a:spcBef>
              <a:spcAft>
                <a:spcPts val="0"/>
              </a:spcAft>
              <a:buSzPts val="1980"/>
              <a:buNone/>
            </a:pPr>
            <a:r>
              <a:t/>
            </a:r>
            <a:endParaRPr b="0" sz="2200"/>
          </a:p>
        </p:txBody>
      </p:sp>
      <p:sp>
        <p:nvSpPr>
          <p:cNvPr id="840" name="Google Shape;840;p121"/>
          <p:cNvSpPr txBox="1"/>
          <p:nvPr/>
        </p:nvSpPr>
        <p:spPr>
          <a:xfrm>
            <a:off x="1096070" y="6400800"/>
            <a:ext cx="8014800" cy="3345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900"/>
              <a:buFont typeface="Arial"/>
              <a:buNone/>
            </a:pPr>
            <a:r>
              <a:rPr lang="en-US" sz="900">
                <a:solidFill>
                  <a:schemeClr val="dk1"/>
                </a:solidFill>
                <a:latin typeface="Arial"/>
                <a:ea typeface="Arial"/>
                <a:cs typeface="Arial"/>
                <a:sym typeface="Arial"/>
              </a:rPr>
              <a:t>Ref:- https://www.mirantis.com/blog/kubernetes-replication-controller-replica-set-and-deployments-understanding-replication-options/</a:t>
            </a:r>
            <a:endParaRPr sz="900">
              <a:solidFill>
                <a:schemeClr val="dk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122"/>
          <p:cNvSpPr txBox="1"/>
          <p:nvPr>
            <p:ph type="title"/>
          </p:nvPr>
        </p:nvSpPr>
        <p:spPr>
          <a:xfrm>
            <a:off x="552450" y="212700"/>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Exercise – 2.6 (Pods, Deploy, Services)</a:t>
            </a:r>
            <a:br>
              <a:rPr lang="en-US">
                <a:solidFill>
                  <a:srgbClr val="000000"/>
                </a:solidFill>
              </a:rPr>
            </a:br>
            <a:r>
              <a:rPr lang="en-US">
                <a:solidFill>
                  <a:srgbClr val="000000"/>
                </a:solidFill>
              </a:rPr>
              <a:t>15 minutes</a:t>
            </a:r>
            <a:endParaRPr b="1" i="0" sz="3600" u="none" cap="none" strike="noStrike">
              <a:solidFill>
                <a:srgbClr val="000000"/>
              </a:solidFill>
              <a:latin typeface="Calibri"/>
              <a:ea typeface="Calibri"/>
              <a:cs typeface="Calibri"/>
              <a:sym typeface="Calibri"/>
            </a:endParaRPr>
          </a:p>
        </p:txBody>
      </p:sp>
      <p:sp>
        <p:nvSpPr>
          <p:cNvPr id="846" name="Google Shape;846;p122"/>
          <p:cNvSpPr txBox="1"/>
          <p:nvPr/>
        </p:nvSpPr>
        <p:spPr>
          <a:xfrm>
            <a:off x="249900" y="1494000"/>
            <a:ext cx="8523600" cy="4525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For all the concepts discussed until now</a:t>
            </a:r>
            <a:endParaRPr sz="2200">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Create pods, Services, Deployments</a:t>
            </a:r>
            <a:endParaRPr sz="2200">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Various ways to use the create command</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200"/>
              <a:buFont typeface="Calibri"/>
              <a:buNone/>
            </a:pPr>
            <a:r>
              <a:rPr lang="en-US" sz="2200">
                <a:solidFill>
                  <a:schemeClr val="dk1"/>
                </a:solidFill>
                <a:latin typeface="Calibri"/>
                <a:ea typeface="Calibri"/>
                <a:cs typeface="Calibri"/>
                <a:sym typeface="Calibri"/>
              </a:rPr>
              <a:t>We already have the git repo cloned in our machines.</a:t>
            </a:r>
            <a:endParaRPr/>
          </a:p>
          <a:p>
            <a:pPr indent="0" lvl="0" marL="0" marR="0" rtl="0" algn="l">
              <a:lnSpc>
                <a:spcPct val="100000"/>
              </a:lnSpc>
              <a:spcBef>
                <a:spcPts val="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spcBef>
                <a:spcPts val="640"/>
              </a:spcBef>
              <a:spcAft>
                <a:spcPts val="0"/>
              </a:spcAft>
              <a:buNone/>
            </a:pPr>
            <a:r>
              <a:rPr lang="en-US" sz="2200">
                <a:solidFill>
                  <a:schemeClr val="dk1"/>
                </a:solidFill>
                <a:latin typeface="Calibri"/>
                <a:ea typeface="Calibri"/>
                <a:cs typeface="Calibri"/>
                <a:sym typeface="Calibri"/>
              </a:rPr>
              <a:t>Navigate to ‘exercise/src_code/kubernetes_additional_exercise/ex2.6/’ – for all config files required for this exercise</a:t>
            </a:r>
            <a:endParaRPr/>
          </a:p>
          <a:p>
            <a:pPr indent="0" lvl="0" marL="0" marR="0" rtl="0" algn="l">
              <a:spcBef>
                <a:spcPts val="640"/>
              </a:spcBef>
              <a:spcAft>
                <a:spcPts val="0"/>
              </a:spcAft>
              <a:buNone/>
            </a:pPr>
            <a:r>
              <a:rPr lang="en-US" sz="2200" u="sng">
                <a:solidFill>
                  <a:schemeClr val="hlink"/>
                </a:solidFill>
                <a:latin typeface="Calibri"/>
                <a:ea typeface="Calibri"/>
                <a:cs typeface="Calibri"/>
                <a:sym typeface="Calibri"/>
                <a:hlinkClick r:id="rId3"/>
              </a:rPr>
              <a:t>Exercise instruction:- </a:t>
            </a:r>
            <a:endParaRPr sz="2200">
              <a:solidFill>
                <a:schemeClr val="dk1"/>
              </a:solidFill>
              <a:latin typeface="Calibri"/>
              <a:ea typeface="Calibri"/>
              <a:cs typeface="Calibri"/>
              <a:sym typeface="Calibri"/>
            </a:endParaRPr>
          </a:p>
          <a:p>
            <a:pPr indent="0" lvl="0" marL="0" marR="0" rtl="0" algn="l">
              <a:spcBef>
                <a:spcPts val="640"/>
              </a:spcBef>
              <a:spcAft>
                <a:spcPts val="0"/>
              </a:spcAft>
              <a:buClr>
                <a:schemeClr val="dk1"/>
              </a:buClr>
              <a:buSzPts val="2200"/>
              <a:buFont typeface="Calibri"/>
              <a:buNone/>
            </a:pPr>
            <a:r>
              <a:rPr lang="en-US" sz="2200" u="sng">
                <a:solidFill>
                  <a:schemeClr val="hlink"/>
                </a:solidFill>
                <a:latin typeface="Calibri"/>
                <a:ea typeface="Calibri"/>
                <a:cs typeface="Calibri"/>
                <a:sym typeface="Calibri"/>
                <a:hlinkClick r:id="rId4"/>
              </a:rPr>
              <a:t>https://github.com/techtown-training/kubernetes-intro/blob/master/exercise/exercise2.6-pod_deploy_service.md</a:t>
            </a:r>
            <a:endParaRPr sz="2200">
              <a:solidFill>
                <a:schemeClr val="dk1"/>
              </a:solidFill>
              <a:latin typeface="Calibri"/>
              <a:ea typeface="Calibri"/>
              <a:cs typeface="Calibri"/>
              <a:sym typeface="Calibri"/>
            </a:endParaRPr>
          </a:p>
          <a:p>
            <a:pPr indent="0" lvl="0" marL="0" marR="0" rtl="0" algn="l">
              <a:spcBef>
                <a:spcPts val="64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p:txBody>
      </p:sp>
      <p:sp>
        <p:nvSpPr>
          <p:cNvPr id="847" name="Google Shape;847;p122"/>
          <p:cNvSpPr txBox="1"/>
          <p:nvPr/>
        </p:nvSpPr>
        <p:spPr>
          <a:xfrm>
            <a:off x="1295400" y="6400800"/>
            <a:ext cx="6805800" cy="3345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900"/>
              <a:buFont typeface="Arial"/>
              <a:buNone/>
            </a:pPr>
            <a:r>
              <a:rPr lang="en-US" sz="900">
                <a:solidFill>
                  <a:schemeClr val="dk1"/>
                </a:solidFill>
                <a:latin typeface="Arial"/>
                <a:ea typeface="Arial"/>
                <a:cs typeface="Arial"/>
                <a:sym typeface="Arial"/>
              </a:rPr>
              <a:t>Ref:- https://www.linkedin.com/learning/learning-kubernetes/next-steps</a:t>
            </a:r>
            <a:endParaRPr sz="900">
              <a:solidFill>
                <a:schemeClr val="dk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123"/>
          <p:cNvSpPr txBox="1"/>
          <p:nvPr>
            <p:ph type="title"/>
          </p:nvPr>
        </p:nvSpPr>
        <p:spPr>
          <a:xfrm>
            <a:off x="628650" y="549300"/>
            <a:ext cx="7886700" cy="746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E36C09"/>
              </a:buClr>
              <a:buSzPts val="3600"/>
              <a:buFont typeface="Calibri"/>
              <a:buNone/>
            </a:pPr>
            <a:r>
              <a:rPr lang="en-US">
                <a:solidFill>
                  <a:srgbClr val="000000"/>
                </a:solidFill>
              </a:rPr>
              <a:t>Exercise – 2.7 (</a:t>
            </a:r>
            <a:r>
              <a:rPr lang="en-US">
                <a:solidFill>
                  <a:schemeClr val="dk1"/>
                </a:solidFill>
              </a:rPr>
              <a:t>Kubernetes Labels )</a:t>
            </a:r>
            <a:br>
              <a:rPr lang="en-US">
                <a:solidFill>
                  <a:schemeClr val="dk1"/>
                </a:solidFill>
              </a:rPr>
            </a:br>
            <a:r>
              <a:rPr lang="en-US">
                <a:solidFill>
                  <a:schemeClr val="dk1"/>
                </a:solidFill>
              </a:rPr>
              <a:t>15 minutes</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853" name="Google Shape;853;p123"/>
          <p:cNvSpPr txBox="1"/>
          <p:nvPr>
            <p:ph idx="1" type="body"/>
          </p:nvPr>
        </p:nvSpPr>
        <p:spPr>
          <a:xfrm>
            <a:off x="628650" y="1371600"/>
            <a:ext cx="7886700" cy="4114800"/>
          </a:xfrm>
          <a:prstGeom prst="rect">
            <a:avLst/>
          </a:prstGeom>
          <a:noFill/>
          <a:ln>
            <a:noFill/>
          </a:ln>
        </p:spPr>
        <p:txBody>
          <a:bodyPr anchorCtr="0" anchor="t" bIns="45700" lIns="91425" spcFirstLastPara="1" rIns="91425" wrap="square" tIns="45700">
            <a:noAutofit/>
          </a:bodyPr>
          <a:lstStyle/>
          <a:p>
            <a:pPr indent="-342900" lvl="0" marL="431800" marR="0" rtl="0" algn="l">
              <a:lnSpc>
                <a:spcPct val="90000"/>
              </a:lnSpc>
              <a:spcBef>
                <a:spcPts val="360"/>
              </a:spcBef>
              <a:spcAft>
                <a:spcPts val="0"/>
              </a:spcAft>
              <a:buClr>
                <a:srgbClr val="000000"/>
              </a:buClr>
              <a:buSzPts val="2200"/>
              <a:buFont typeface="Arial"/>
              <a:buChar char="•"/>
            </a:pPr>
            <a:r>
              <a:rPr b="0" lang="en-US" sz="2200"/>
              <a:t>Create a series of pods with different labels</a:t>
            </a:r>
            <a:endParaRPr b="0" sz="2200"/>
          </a:p>
          <a:p>
            <a:pPr indent="-342900" lvl="0" marL="431800" marR="0" rtl="0" algn="l">
              <a:lnSpc>
                <a:spcPct val="90000"/>
              </a:lnSpc>
              <a:spcBef>
                <a:spcPts val="0"/>
              </a:spcBef>
              <a:spcAft>
                <a:spcPts val="0"/>
              </a:spcAft>
              <a:buClr>
                <a:srgbClr val="000000"/>
              </a:buClr>
              <a:buSzPts val="2200"/>
              <a:buFont typeface="Arial"/>
              <a:buChar char="•"/>
            </a:pPr>
            <a:r>
              <a:rPr b="0" lang="en-US" sz="2200"/>
              <a:t>Query the pods based on various labels</a:t>
            </a:r>
            <a:endParaRPr b="0" sz="2200"/>
          </a:p>
          <a:p>
            <a:pPr indent="-342900" lvl="0" marL="431800" marR="0" rtl="0" algn="l">
              <a:lnSpc>
                <a:spcPct val="90000"/>
              </a:lnSpc>
              <a:spcBef>
                <a:spcPts val="0"/>
              </a:spcBef>
              <a:spcAft>
                <a:spcPts val="0"/>
              </a:spcAft>
              <a:buClr>
                <a:srgbClr val="000000"/>
              </a:buClr>
              <a:buSzPts val="2200"/>
              <a:buFont typeface="Arial"/>
              <a:buChar char="•"/>
            </a:pPr>
            <a:r>
              <a:rPr b="0" lang="en-US" sz="2200"/>
              <a:t>Delete pods based on certain selectors</a:t>
            </a:r>
            <a:endParaRPr b="0" sz="2200"/>
          </a:p>
          <a:p>
            <a:pPr indent="0" lvl="0" marL="0" rtl="0" algn="l">
              <a:lnSpc>
                <a:spcPct val="90000"/>
              </a:lnSpc>
              <a:spcBef>
                <a:spcPts val="360"/>
              </a:spcBef>
              <a:spcAft>
                <a:spcPts val="0"/>
              </a:spcAft>
              <a:buSzPts val="2880"/>
              <a:buNone/>
            </a:pPr>
            <a:r>
              <a:t/>
            </a:r>
            <a:endParaRPr/>
          </a:p>
          <a:p>
            <a:pPr indent="0" lvl="0" marL="0" rtl="0" algn="l">
              <a:lnSpc>
                <a:spcPct val="100000"/>
              </a:lnSpc>
              <a:spcBef>
                <a:spcPts val="0"/>
              </a:spcBef>
              <a:spcAft>
                <a:spcPts val="0"/>
              </a:spcAft>
              <a:buSzPts val="1800"/>
              <a:buNone/>
            </a:pPr>
            <a:r>
              <a:rPr b="0" lang="en-US" sz="2000">
                <a:solidFill>
                  <a:schemeClr val="dk1"/>
                </a:solidFill>
              </a:rPr>
              <a:t>We already have the git repo cloned in our machines.</a:t>
            </a:r>
            <a:endParaRPr/>
          </a:p>
          <a:p>
            <a:pPr indent="0" lvl="0" marL="0" rtl="0" algn="l">
              <a:lnSpc>
                <a:spcPct val="100000"/>
              </a:lnSpc>
              <a:spcBef>
                <a:spcPts val="0"/>
              </a:spcBef>
              <a:spcAft>
                <a:spcPts val="0"/>
              </a:spcAft>
              <a:buSzPts val="1800"/>
              <a:buNone/>
            </a:pPr>
            <a:r>
              <a:t/>
            </a:r>
            <a:endParaRPr b="0" sz="2000">
              <a:solidFill>
                <a:schemeClr val="dk1"/>
              </a:solidFill>
            </a:endParaRPr>
          </a:p>
          <a:p>
            <a:pPr indent="-457200" lvl="0" marL="457200" rtl="0" algn="l">
              <a:lnSpc>
                <a:spcPct val="90000"/>
              </a:lnSpc>
              <a:spcBef>
                <a:spcPts val="640"/>
              </a:spcBef>
              <a:spcAft>
                <a:spcPts val="0"/>
              </a:spcAft>
              <a:buSzPts val="1800"/>
              <a:buChar char="▪"/>
            </a:pPr>
            <a:r>
              <a:rPr b="0" lang="en-US" sz="2000">
                <a:solidFill>
                  <a:schemeClr val="dk1"/>
                </a:solidFill>
              </a:rPr>
              <a:t>Navigate to ‘exercise/src_code/kubernetes_additional_exercise/ex2.7/’ – for all config files required for this exercise</a:t>
            </a:r>
            <a:endParaRPr/>
          </a:p>
          <a:p>
            <a:pPr indent="-457200" lvl="0" marL="457200" rtl="0" algn="l">
              <a:lnSpc>
                <a:spcPct val="90000"/>
              </a:lnSpc>
              <a:spcBef>
                <a:spcPts val="640"/>
              </a:spcBef>
              <a:spcAft>
                <a:spcPts val="0"/>
              </a:spcAft>
              <a:buSzPts val="1800"/>
              <a:buChar char="▪"/>
            </a:pPr>
            <a:r>
              <a:rPr b="0" lang="en-US" sz="2000" u="sng">
                <a:solidFill>
                  <a:schemeClr val="hlink"/>
                </a:solidFill>
                <a:hlinkClick r:id="rId3"/>
              </a:rPr>
              <a:t>Exercise instruction:- </a:t>
            </a:r>
            <a:endParaRPr b="0" sz="2000">
              <a:solidFill>
                <a:schemeClr val="dk1"/>
              </a:solidFill>
            </a:endParaRPr>
          </a:p>
          <a:p>
            <a:pPr indent="0" lvl="0" marL="0" rtl="0" algn="l">
              <a:lnSpc>
                <a:spcPct val="90000"/>
              </a:lnSpc>
              <a:spcBef>
                <a:spcPts val="640"/>
              </a:spcBef>
              <a:spcAft>
                <a:spcPts val="0"/>
              </a:spcAft>
              <a:buSzPts val="1800"/>
              <a:buNone/>
            </a:pPr>
            <a:r>
              <a:rPr b="0" lang="en-US" sz="2000" u="sng">
                <a:solidFill>
                  <a:schemeClr val="hlink"/>
                </a:solidFill>
                <a:hlinkClick r:id="rId4"/>
              </a:rPr>
              <a:t>https://github.com/techtown-training/kubernetes-intro/blob/master/exercise/exercise2.7-label_usage.md</a:t>
            </a:r>
            <a:endParaRPr b="0" sz="2000">
              <a:solidFill>
                <a:schemeClr val="dk1"/>
              </a:solidFill>
            </a:endParaRPr>
          </a:p>
          <a:p>
            <a:pPr indent="0" lvl="0" marL="0" rtl="0" algn="l">
              <a:lnSpc>
                <a:spcPct val="90000"/>
              </a:lnSpc>
              <a:spcBef>
                <a:spcPts val="640"/>
              </a:spcBef>
              <a:spcAft>
                <a:spcPts val="0"/>
              </a:spcAft>
              <a:buSzPts val="2880"/>
              <a:buNone/>
            </a:pPr>
            <a:r>
              <a:t/>
            </a:r>
            <a:endParaRPr b="1" i="0" sz="3200" u="none" cap="none" strike="noStrike">
              <a:solidFill>
                <a:schemeClr val="dk1"/>
              </a:solidFill>
              <a:latin typeface="Calibri"/>
              <a:ea typeface="Calibri"/>
              <a:cs typeface="Calibri"/>
              <a:sym typeface="Calibri"/>
            </a:endParaRPr>
          </a:p>
        </p:txBody>
      </p:sp>
      <p:sp>
        <p:nvSpPr>
          <p:cNvPr id="854" name="Google Shape;854;p123"/>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900"/>
              <a:buFont typeface="Arial"/>
              <a:buNone/>
            </a:pPr>
            <a:r>
              <a:rPr lang="en-US" sz="900">
                <a:solidFill>
                  <a:schemeClr val="dk1"/>
                </a:solidFill>
                <a:latin typeface="Arial"/>
                <a:ea typeface="Arial"/>
                <a:cs typeface="Arial"/>
                <a:sym typeface="Arial"/>
              </a:rPr>
              <a:t>Ref:- https://www.linkedin.com/learning/learning-kubernetes/next-steps</a:t>
            </a:r>
            <a:endParaRPr sz="900">
              <a:solidFill>
                <a:schemeClr val="dk1"/>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Google Shape;859;p124"/>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at Box</a:t>
            </a:r>
            <a:endParaRPr b="1" i="0" sz="3600" u="none" cap="none" strike="noStrike">
              <a:solidFill>
                <a:schemeClr val="accent3"/>
              </a:solidFill>
              <a:latin typeface="Calibri"/>
              <a:ea typeface="Calibri"/>
              <a:cs typeface="Calibri"/>
              <a:sym typeface="Calibri"/>
            </a:endParaRPr>
          </a:p>
        </p:txBody>
      </p:sp>
      <p:pic>
        <p:nvPicPr>
          <p:cNvPr id="860" name="Google Shape;860;p124"/>
          <p:cNvPicPr preferRelativeResize="0"/>
          <p:nvPr/>
        </p:nvPicPr>
        <p:blipFill rotWithShape="1">
          <a:blip r:embed="rId3">
            <a:alphaModFix/>
          </a:blip>
          <a:srcRect b="0" l="0" r="0" t="0"/>
          <a:stretch/>
        </p:blipFill>
        <p:spPr>
          <a:xfrm>
            <a:off x="457200" y="2514600"/>
            <a:ext cx="3937000" cy="2070100"/>
          </a:xfrm>
          <a:prstGeom prst="rect">
            <a:avLst/>
          </a:prstGeom>
          <a:noFill/>
          <a:ln>
            <a:noFill/>
          </a:ln>
        </p:spPr>
      </p:pic>
      <p:pic>
        <p:nvPicPr>
          <p:cNvPr id="861" name="Google Shape;861;p124"/>
          <p:cNvPicPr preferRelativeResize="0"/>
          <p:nvPr/>
        </p:nvPicPr>
        <p:blipFill rotWithShape="1">
          <a:blip r:embed="rId4">
            <a:alphaModFix/>
          </a:blip>
          <a:srcRect b="0" l="0" r="0" t="0"/>
          <a:stretch/>
        </p:blipFill>
        <p:spPr>
          <a:xfrm>
            <a:off x="5148234" y="2514600"/>
            <a:ext cx="3724332" cy="2070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Intro (Phillips Case)</a:t>
            </a:r>
            <a:endParaRPr/>
          </a:p>
        </p:txBody>
      </p:sp>
      <p:pic>
        <p:nvPicPr>
          <p:cNvPr id="257" name="Google Shape;257;p44"/>
          <p:cNvPicPr preferRelativeResize="0"/>
          <p:nvPr/>
        </p:nvPicPr>
        <p:blipFill rotWithShape="1">
          <a:blip r:embed="rId3">
            <a:alphaModFix/>
          </a:blip>
          <a:srcRect b="0" l="0" r="0" t="0"/>
          <a:stretch/>
        </p:blipFill>
        <p:spPr>
          <a:xfrm>
            <a:off x="381000" y="1453738"/>
            <a:ext cx="3956462" cy="3956462"/>
          </a:xfrm>
          <a:prstGeom prst="rect">
            <a:avLst/>
          </a:prstGeom>
          <a:noFill/>
          <a:ln>
            <a:noFill/>
          </a:ln>
        </p:spPr>
      </p:pic>
      <p:pic>
        <p:nvPicPr>
          <p:cNvPr id="258" name="Google Shape;258;p44"/>
          <p:cNvPicPr preferRelativeResize="0"/>
          <p:nvPr/>
        </p:nvPicPr>
        <p:blipFill rotWithShape="1">
          <a:blip r:embed="rId4">
            <a:alphaModFix/>
          </a:blip>
          <a:srcRect b="0" l="0" r="0" t="0"/>
          <a:stretch/>
        </p:blipFill>
        <p:spPr>
          <a:xfrm>
            <a:off x="4953000" y="1453738"/>
            <a:ext cx="3961410" cy="396141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125"/>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Box: Situation</a:t>
            </a:r>
            <a:endParaRPr b="1" i="0" sz="3600" u="none" cap="none" strike="noStrike">
              <a:solidFill>
                <a:schemeClr val="accent3"/>
              </a:solidFill>
              <a:latin typeface="Calibri"/>
              <a:ea typeface="Calibri"/>
              <a:cs typeface="Calibri"/>
              <a:sym typeface="Calibri"/>
            </a:endParaRPr>
          </a:p>
        </p:txBody>
      </p:sp>
      <p:sp>
        <p:nvSpPr>
          <p:cNvPr id="867" name="Google Shape;867;p125"/>
          <p:cNvSpPr txBox="1"/>
          <p:nvPr>
            <p:ph idx="1" type="body"/>
          </p:nvPr>
        </p:nvSpPr>
        <p:spPr>
          <a:xfrm>
            <a:off x="2590800" y="1295400"/>
            <a:ext cx="6248400" cy="4730338"/>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1998"/>
              <a:buFont typeface="Noto Sans Symbols"/>
              <a:buNone/>
            </a:pPr>
            <a:r>
              <a:rPr b="0" i="0" lang="en-US" sz="2220" u="none" cap="none" strike="noStrike">
                <a:solidFill>
                  <a:schemeClr val="dk1"/>
                </a:solidFill>
                <a:latin typeface="Calibri"/>
                <a:ea typeface="Calibri"/>
                <a:cs typeface="Calibri"/>
                <a:sym typeface="Calibri"/>
              </a:rPr>
              <a:t>“In the summer of 2014, Box was feeling the pain of a decade’s worth of hardware and software infrastructure that wasn’t keeping up with the company’s needs”</a:t>
            </a:r>
            <a:endParaRPr/>
          </a:p>
          <a:p>
            <a:pPr indent="-457200" lvl="0" marL="457200" marR="0" rtl="0" algn="l">
              <a:lnSpc>
                <a:spcPct val="7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50 Million users, including several large enterprises such as General Electric</a:t>
            </a:r>
            <a:endParaRPr/>
          </a:p>
          <a:p>
            <a:pPr indent="-457200" lvl="0" marL="457200" marR="0" rtl="0" algn="l">
              <a:lnSpc>
                <a:spcPct val="7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Originally a PHP monolith of millions of lines of code </a:t>
            </a:r>
            <a:endParaRPr/>
          </a:p>
          <a:p>
            <a:pPr indent="-457200" lvl="0" marL="457200" marR="0" rtl="0" algn="l">
              <a:lnSpc>
                <a:spcPct val="7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Primarily hosted on bare metal within their own data centers</a:t>
            </a:r>
            <a:endParaRPr/>
          </a:p>
          <a:p>
            <a:pPr indent="-457200" lvl="0" marL="457200" marR="0" rtl="0" algn="l">
              <a:lnSpc>
                <a:spcPct val="7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Early adopter of Puppet representing one of its largest implementations</a:t>
            </a:r>
            <a:endParaRPr/>
          </a:p>
          <a:p>
            <a:pPr indent="-457200" lvl="0" marL="457200" marR="0" rtl="0" algn="l">
              <a:lnSpc>
                <a:spcPct val="7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Customer pressure to host workloads and data on every major cloud</a:t>
            </a:r>
            <a:endParaRPr/>
          </a:p>
          <a:p>
            <a:pPr indent="-457200" lvl="0" marL="457200" marR="0" rtl="0" algn="l">
              <a:lnSpc>
                <a:spcPct val="7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Was taking more than six months to deploy a new microservice</a:t>
            </a:r>
            <a:endParaRPr b="0" i="0" sz="2220" u="none" cap="none" strike="noStrike">
              <a:solidFill>
                <a:schemeClr val="dk1"/>
              </a:solidFill>
              <a:latin typeface="Calibri"/>
              <a:ea typeface="Calibri"/>
              <a:cs typeface="Calibri"/>
              <a:sym typeface="Calibri"/>
            </a:endParaRPr>
          </a:p>
        </p:txBody>
      </p:sp>
      <p:pic>
        <p:nvPicPr>
          <p:cNvPr id="868" name="Google Shape;868;p125"/>
          <p:cNvPicPr preferRelativeResize="0"/>
          <p:nvPr/>
        </p:nvPicPr>
        <p:blipFill rotWithShape="1">
          <a:blip r:embed="rId3">
            <a:alphaModFix/>
          </a:blip>
          <a:srcRect b="0" l="0" r="0" t="0"/>
          <a:stretch/>
        </p:blipFill>
        <p:spPr>
          <a:xfrm>
            <a:off x="43110" y="1303317"/>
            <a:ext cx="2376487" cy="1286099"/>
          </a:xfrm>
          <a:prstGeom prst="rect">
            <a:avLst/>
          </a:prstGeom>
          <a:noFill/>
          <a:ln>
            <a:noFill/>
          </a:ln>
        </p:spPr>
      </p:pic>
      <p:pic>
        <p:nvPicPr>
          <p:cNvPr id="869" name="Google Shape;869;p125"/>
          <p:cNvPicPr preferRelativeResize="0"/>
          <p:nvPr/>
        </p:nvPicPr>
        <p:blipFill rotWithShape="1">
          <a:blip r:embed="rId4">
            <a:alphaModFix/>
          </a:blip>
          <a:srcRect b="0" l="0" r="0" t="0"/>
          <a:stretch/>
        </p:blipFill>
        <p:spPr>
          <a:xfrm>
            <a:off x="22328" y="3500813"/>
            <a:ext cx="2336982" cy="19177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126"/>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Box: Action</a:t>
            </a:r>
            <a:endParaRPr b="1" i="0" sz="3600" u="none" cap="none" strike="noStrike">
              <a:solidFill>
                <a:schemeClr val="accent3"/>
              </a:solidFill>
              <a:latin typeface="Calibri"/>
              <a:ea typeface="Calibri"/>
              <a:cs typeface="Calibri"/>
              <a:sym typeface="Calibri"/>
            </a:endParaRPr>
          </a:p>
        </p:txBody>
      </p:sp>
      <p:sp>
        <p:nvSpPr>
          <p:cNvPr id="875" name="Google Shape;875;p126"/>
          <p:cNvSpPr txBox="1"/>
          <p:nvPr>
            <p:ph idx="1" type="body"/>
          </p:nvPr>
        </p:nvSpPr>
        <p:spPr>
          <a:xfrm>
            <a:off x="381001" y="1295400"/>
            <a:ext cx="8305799" cy="26670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1836"/>
              <a:buFont typeface="Noto Sans Symbols"/>
              <a:buNone/>
            </a:pPr>
            <a:r>
              <a:rPr b="0" i="0" lang="en-US" sz="2040" u="none" cap="none" strike="noStrike">
                <a:solidFill>
                  <a:schemeClr val="dk1"/>
                </a:solidFill>
                <a:latin typeface="Calibri"/>
                <a:ea typeface="Calibri"/>
                <a:cs typeface="Calibri"/>
                <a:sym typeface="Calibri"/>
              </a:rPr>
              <a:t>Box was an early adopter in Kubernetes. Working with the open source and contributing to the very early versions. </a:t>
            </a:r>
            <a:endParaRPr/>
          </a:p>
          <a:p>
            <a:pPr indent="-457200" lvl="0" marL="457200" marR="0" rtl="0" algn="l">
              <a:lnSpc>
                <a:spcPct val="70000"/>
              </a:lnSpc>
              <a:spcBef>
                <a:spcPts val="408"/>
              </a:spcBef>
              <a:spcAft>
                <a:spcPts val="0"/>
              </a:spcAft>
              <a:buClr>
                <a:schemeClr val="accent3"/>
              </a:buClr>
              <a:buSzPts val="1836"/>
              <a:buFont typeface="Noto Sans Symbols"/>
              <a:buChar char="▪"/>
            </a:pPr>
            <a:r>
              <a:rPr b="0" i="0" lang="en-US" sz="2040" u="none" cap="none" strike="noStrike">
                <a:solidFill>
                  <a:schemeClr val="dk1"/>
                </a:solidFill>
                <a:latin typeface="Calibri"/>
                <a:ea typeface="Calibri"/>
                <a:cs typeface="Calibri"/>
                <a:sym typeface="Calibri"/>
              </a:rPr>
              <a:t>Was initially attracted to the </a:t>
            </a:r>
            <a:r>
              <a:rPr b="0" i="0" lang="en-US" sz="2040" u="sng" cap="none" strike="noStrike">
                <a:solidFill>
                  <a:schemeClr val="hlink"/>
                </a:solidFill>
                <a:latin typeface="Calibri"/>
                <a:ea typeface="Calibri"/>
                <a:cs typeface="Calibri"/>
                <a:sym typeface="Calibri"/>
                <a:hlinkClick r:id="rId3"/>
              </a:rPr>
              <a:t>design documentation </a:t>
            </a:r>
            <a:r>
              <a:rPr b="0" i="0" lang="en-US" sz="2040" u="none" cap="none" strike="noStrike">
                <a:solidFill>
                  <a:schemeClr val="dk1"/>
                </a:solidFill>
                <a:latin typeface="Calibri"/>
                <a:ea typeface="Calibri"/>
                <a:cs typeface="Calibri"/>
                <a:sym typeface="Calibri"/>
              </a:rPr>
              <a:t>and influence from Google’s experience with Borg, a bare metal container orchestration platform</a:t>
            </a:r>
            <a:endParaRPr/>
          </a:p>
          <a:p>
            <a:pPr indent="-457200" lvl="0" marL="457200" marR="0" rtl="0" algn="l">
              <a:lnSpc>
                <a:spcPct val="70000"/>
              </a:lnSpc>
              <a:spcBef>
                <a:spcPts val="408"/>
              </a:spcBef>
              <a:spcAft>
                <a:spcPts val="0"/>
              </a:spcAft>
              <a:buClr>
                <a:schemeClr val="accent3"/>
              </a:buClr>
              <a:buSzPts val="1836"/>
              <a:buFont typeface="Noto Sans Symbols"/>
              <a:buChar char="▪"/>
            </a:pPr>
            <a:r>
              <a:rPr b="0" i="0" lang="en-US" sz="2040" u="none" cap="none" strike="noStrike">
                <a:solidFill>
                  <a:schemeClr val="dk1"/>
                </a:solidFill>
                <a:latin typeface="Calibri"/>
                <a:ea typeface="Calibri"/>
                <a:cs typeface="Calibri"/>
                <a:sym typeface="Calibri"/>
              </a:rPr>
              <a:t>Also enjoyed the shared API primitives such as pods, services,  and deployments that other PaaS layers such as OpenShift and Deis were building on top of.</a:t>
            </a:r>
            <a:endParaRPr/>
          </a:p>
          <a:p>
            <a:pPr indent="-457200" lvl="0" marL="457200" marR="0" rtl="0" algn="l">
              <a:lnSpc>
                <a:spcPct val="70000"/>
              </a:lnSpc>
              <a:spcBef>
                <a:spcPts val="408"/>
              </a:spcBef>
              <a:spcAft>
                <a:spcPts val="0"/>
              </a:spcAft>
              <a:buClr>
                <a:schemeClr val="accent3"/>
              </a:buClr>
              <a:buSzPts val="1836"/>
              <a:buFont typeface="Noto Sans Symbols"/>
              <a:buChar char="▪"/>
            </a:pPr>
            <a:r>
              <a:rPr b="0" i="0" lang="en-US" sz="2040" u="none" cap="none" strike="noStrike">
                <a:solidFill>
                  <a:schemeClr val="dk1"/>
                </a:solidFill>
                <a:latin typeface="Calibri"/>
                <a:ea typeface="Calibri"/>
                <a:cs typeface="Calibri"/>
                <a:sym typeface="Calibri"/>
              </a:rPr>
              <a:t>"There was clearly a pent-up demand for a better way of building software through microservices, and the increase in agility helped our developers be more productive and make better architectural choices."</a:t>
            </a:r>
            <a:endParaRPr/>
          </a:p>
        </p:txBody>
      </p:sp>
      <p:pic>
        <p:nvPicPr>
          <p:cNvPr id="876" name="Google Shape;876;p126"/>
          <p:cNvPicPr preferRelativeResize="0"/>
          <p:nvPr/>
        </p:nvPicPr>
        <p:blipFill rotWithShape="1">
          <a:blip r:embed="rId4">
            <a:alphaModFix/>
          </a:blip>
          <a:srcRect b="0" l="0" r="0" t="0"/>
          <a:stretch/>
        </p:blipFill>
        <p:spPr>
          <a:xfrm>
            <a:off x="2689050" y="4114800"/>
            <a:ext cx="3689700" cy="187198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12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Box: Result</a:t>
            </a:r>
            <a:endParaRPr b="1" i="0" sz="3600" u="none" cap="none" strike="noStrike">
              <a:solidFill>
                <a:schemeClr val="accent3"/>
              </a:solidFill>
              <a:latin typeface="Calibri"/>
              <a:ea typeface="Calibri"/>
              <a:cs typeface="Calibri"/>
              <a:sym typeface="Calibri"/>
            </a:endParaRPr>
          </a:p>
        </p:txBody>
      </p:sp>
      <p:sp>
        <p:nvSpPr>
          <p:cNvPr id="882" name="Google Shape;882;p127"/>
          <p:cNvSpPr txBox="1"/>
          <p:nvPr>
            <p:ph idx="1" type="body"/>
          </p:nvPr>
        </p:nvSpPr>
        <p:spPr>
          <a:xfrm>
            <a:off x="381001" y="1295400"/>
            <a:ext cx="8382000" cy="26670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1998"/>
              <a:buFont typeface="Noto Sans Symbols"/>
              <a:buNone/>
            </a:pPr>
            <a:r>
              <a:rPr b="0" i="0" lang="en-US" sz="2220" u="none" cap="none" strike="noStrike">
                <a:solidFill>
                  <a:schemeClr val="dk1"/>
                </a:solidFill>
                <a:latin typeface="Calibri"/>
                <a:ea typeface="Calibri"/>
                <a:cs typeface="Calibri"/>
                <a:sym typeface="Calibri"/>
              </a:rPr>
              <a:t>Kubernetes at Box represented a shift towards cloud native  development techniques</a:t>
            </a:r>
            <a:endParaRPr/>
          </a:p>
          <a:p>
            <a:pPr indent="-457200" lvl="0" marL="457200" marR="0" rtl="0" algn="l">
              <a:lnSpc>
                <a:spcPct val="7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"Kubernetes, and cloud native in general, represents a pretty big paradigm shift, and it’s not very incremental”</a:t>
            </a:r>
            <a:endParaRPr b="0" i="0" sz="2220" u="none" cap="none" strike="noStrike">
              <a:solidFill>
                <a:schemeClr val="dk1"/>
              </a:solidFill>
              <a:latin typeface="Calibri"/>
              <a:ea typeface="Calibri"/>
              <a:cs typeface="Calibri"/>
              <a:sym typeface="Calibri"/>
            </a:endParaRPr>
          </a:p>
          <a:p>
            <a:pPr indent="-457200" lvl="0" marL="457200" marR="0" rtl="0" algn="l">
              <a:lnSpc>
                <a:spcPct val="7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 "We’re essentially making this pitch that Kubernetes is going to solve everything because it does things the right way and everything is just suddenly better”</a:t>
            </a:r>
            <a:endParaRPr/>
          </a:p>
          <a:p>
            <a:pPr indent="-457200" lvl="0" marL="457200" marR="0" rtl="0" algn="l">
              <a:lnSpc>
                <a:spcPct val="7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Microservices have decreased to taking less than five days to deploy (from six months), and have the goal to getting that number under an hour</a:t>
            </a:r>
            <a:endParaRPr b="0" i="0" sz="2220" u="none" cap="none" strike="noStrike">
              <a:solidFill>
                <a:schemeClr val="dk1"/>
              </a:solidFill>
              <a:latin typeface="Calibri"/>
              <a:ea typeface="Calibri"/>
              <a:cs typeface="Calibri"/>
              <a:sym typeface="Calibri"/>
            </a:endParaRPr>
          </a:p>
        </p:txBody>
      </p:sp>
      <p:pic>
        <p:nvPicPr>
          <p:cNvPr id="883" name="Google Shape;883;p127"/>
          <p:cNvPicPr preferRelativeResize="0"/>
          <p:nvPr/>
        </p:nvPicPr>
        <p:blipFill rotWithShape="1">
          <a:blip r:embed="rId3">
            <a:alphaModFix/>
          </a:blip>
          <a:srcRect b="0" l="0" r="0" t="0"/>
          <a:stretch/>
        </p:blipFill>
        <p:spPr>
          <a:xfrm>
            <a:off x="2590800" y="3962400"/>
            <a:ext cx="3815671" cy="206036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28"/>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200"/>
              <a:buFont typeface="Calibri"/>
              <a:buNone/>
            </a:pPr>
            <a:r>
              <a:rPr b="1" i="0" lang="en-US" sz="3200" u="none" cap="none" strike="noStrike">
                <a:solidFill>
                  <a:schemeClr val="accent3"/>
                </a:solidFill>
                <a:latin typeface="Calibri"/>
                <a:ea typeface="Calibri"/>
                <a:cs typeface="Calibri"/>
                <a:sym typeface="Calibri"/>
              </a:rPr>
              <a:t>Kubernetes cheat sheet </a:t>
            </a:r>
            <a:endParaRPr b="1" i="0" sz="3200" u="none" cap="none" strike="noStrike">
              <a:solidFill>
                <a:schemeClr val="accent3"/>
              </a:solidFill>
              <a:latin typeface="Calibri"/>
              <a:ea typeface="Calibri"/>
              <a:cs typeface="Calibri"/>
              <a:sym typeface="Calibri"/>
            </a:endParaRPr>
          </a:p>
        </p:txBody>
      </p:sp>
      <p:pic>
        <p:nvPicPr>
          <p:cNvPr id="889" name="Google Shape;889;p128"/>
          <p:cNvPicPr preferRelativeResize="0"/>
          <p:nvPr>
            <p:ph idx="1" type="body"/>
          </p:nvPr>
        </p:nvPicPr>
        <p:blipFill rotWithShape="1">
          <a:blip r:embed="rId3">
            <a:alphaModFix/>
          </a:blip>
          <a:srcRect b="0" l="0" r="0" t="0"/>
          <a:stretch/>
        </p:blipFill>
        <p:spPr>
          <a:xfrm>
            <a:off x="650421" y="1295400"/>
            <a:ext cx="7886700" cy="1526691"/>
          </a:xfrm>
          <a:prstGeom prst="rect">
            <a:avLst/>
          </a:prstGeom>
          <a:noFill/>
          <a:ln>
            <a:noFill/>
          </a:ln>
        </p:spPr>
      </p:pic>
      <p:pic>
        <p:nvPicPr>
          <p:cNvPr id="890" name="Google Shape;890;p128"/>
          <p:cNvPicPr preferRelativeResize="0"/>
          <p:nvPr/>
        </p:nvPicPr>
        <p:blipFill rotWithShape="1">
          <a:blip r:embed="rId4">
            <a:alphaModFix/>
          </a:blip>
          <a:srcRect b="0" l="0" r="0" t="0"/>
          <a:stretch/>
        </p:blipFill>
        <p:spPr>
          <a:xfrm>
            <a:off x="650421" y="2996124"/>
            <a:ext cx="7877794" cy="1806834"/>
          </a:xfrm>
          <a:prstGeom prst="rect">
            <a:avLst/>
          </a:prstGeom>
          <a:noFill/>
          <a:ln>
            <a:noFill/>
          </a:ln>
        </p:spPr>
      </p:pic>
      <p:pic>
        <p:nvPicPr>
          <p:cNvPr id="891" name="Google Shape;891;p128"/>
          <p:cNvPicPr preferRelativeResize="0"/>
          <p:nvPr/>
        </p:nvPicPr>
        <p:blipFill rotWithShape="1">
          <a:blip r:embed="rId5">
            <a:alphaModFix/>
          </a:blip>
          <a:srcRect b="0" l="0" r="0" t="0"/>
          <a:stretch/>
        </p:blipFill>
        <p:spPr>
          <a:xfrm>
            <a:off x="656358" y="4802958"/>
            <a:ext cx="7840189" cy="116845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Google Shape;896;p129"/>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Volumes</a:t>
            </a:r>
            <a:endParaRPr b="1" i="0" sz="3600" u="none" cap="none" strike="noStrike">
              <a:solidFill>
                <a:schemeClr val="accent3"/>
              </a:solidFill>
              <a:latin typeface="Calibri"/>
              <a:ea typeface="Calibri"/>
              <a:cs typeface="Calibri"/>
              <a:sym typeface="Calibri"/>
            </a:endParaRPr>
          </a:p>
        </p:txBody>
      </p:sp>
      <p:sp>
        <p:nvSpPr>
          <p:cNvPr id="897" name="Google Shape;897;p129"/>
          <p:cNvSpPr txBox="1"/>
          <p:nvPr>
            <p:ph idx="1" type="body"/>
          </p:nvPr>
        </p:nvSpPr>
        <p:spPr>
          <a:xfrm>
            <a:off x="543000" y="3127146"/>
            <a:ext cx="8058000" cy="18000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A directory accessible to all containers in a pod</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Volumes out live containers that run within a pod</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May be passed between pods</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Data is preserved across container restarts</a:t>
            </a:r>
            <a:endParaRPr/>
          </a:p>
          <a:p>
            <a:pPr indent="0" lvl="0" marL="0" marR="0" rtl="0" algn="l">
              <a:lnSpc>
                <a:spcPct val="90000"/>
              </a:lnSpc>
              <a:spcBef>
                <a:spcPts val="600"/>
              </a:spcBef>
              <a:spcAft>
                <a:spcPts val="0"/>
              </a:spcAft>
              <a:buSzPts val="1800"/>
              <a:buNone/>
            </a:pPr>
            <a:r>
              <a:t/>
            </a:r>
            <a:endParaRPr b="0" i="0" sz="2000" u="none" cap="none" strike="noStrike">
              <a:solidFill>
                <a:schemeClr val="dk1"/>
              </a:solidFill>
              <a:latin typeface="Calibri"/>
              <a:ea typeface="Calibri"/>
              <a:cs typeface="Calibri"/>
              <a:sym typeface="Calibri"/>
            </a:endParaRPr>
          </a:p>
          <a:p>
            <a:pPr indent="-342900" lvl="0" marL="457200" marR="0" rtl="0" algn="l">
              <a:lnSpc>
                <a:spcPct val="90000"/>
              </a:lnSpc>
              <a:spcBef>
                <a:spcPts val="6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898" name="Google Shape;898;p129"/>
          <p:cNvSpPr txBox="1"/>
          <p:nvPr/>
        </p:nvSpPr>
        <p:spPr>
          <a:xfrm>
            <a:off x="628650" y="1143000"/>
            <a:ext cx="7886700" cy="1560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0" i="0" lang="en-US" sz="1800" u="none" cap="none" strike="noStrike">
                <a:solidFill>
                  <a:srgbClr val="212121"/>
                </a:solidFill>
                <a:latin typeface="Roboto"/>
                <a:ea typeface="Roboto"/>
                <a:cs typeface="Roboto"/>
                <a:sym typeface="Roboto"/>
              </a:rPr>
              <a:t>On-disk files in a container are the simplest place for an application to write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accent3"/>
              </a:buClr>
              <a:buSzPts val="1800"/>
              <a:buFont typeface="Noto Sans Symbols"/>
              <a:buNone/>
            </a:pPr>
            <a:r>
              <a:rPr b="0" i="0" lang="en-US" sz="1800" u="none" cap="none" strike="noStrike">
                <a:solidFill>
                  <a:srgbClr val="212121"/>
                </a:solidFill>
                <a:latin typeface="Roboto"/>
                <a:ea typeface="Roboto"/>
                <a:cs typeface="Roboto"/>
                <a:sym typeface="Roboto"/>
              </a:rPr>
              <a:t>data, but this approach has drawbacks. The files are lost when the container crashes or stops for any other reason. Furthermore, files within a container are inaccessible to other containers running in the same </a:t>
            </a:r>
            <a:r>
              <a:rPr b="0" i="0" lang="en-US" sz="1800" u="sng" cap="none" strike="noStrike">
                <a:solidFill>
                  <a:schemeClr val="hlink"/>
                </a:solidFill>
                <a:latin typeface="Roboto"/>
                <a:ea typeface="Roboto"/>
                <a:cs typeface="Roboto"/>
                <a:sym typeface="Roboto"/>
                <a:hlinkClick r:id="rId3"/>
              </a:rPr>
              <a:t>Pod</a:t>
            </a:r>
            <a:r>
              <a:rPr b="0" i="0" lang="en-US" sz="1800" u="none" cap="none" strike="noStrike">
                <a:solidFill>
                  <a:srgbClr val="212121"/>
                </a:solidFill>
                <a:latin typeface="Roboto"/>
                <a:ea typeface="Roboto"/>
                <a:cs typeface="Roboto"/>
                <a:sym typeface="Roboto"/>
              </a:rPr>
              <a:t>. The </a:t>
            </a:r>
            <a:r>
              <a:rPr b="0" i="0" lang="en-US" sz="1800" u="sng" cap="none" strike="noStrike">
                <a:solidFill>
                  <a:schemeClr val="hlink"/>
                </a:solidFill>
                <a:latin typeface="Roboto"/>
                <a:ea typeface="Roboto"/>
                <a:cs typeface="Roboto"/>
                <a:sym typeface="Roboto"/>
                <a:hlinkClick r:id="rId4"/>
              </a:rPr>
              <a:t>Kubernetes Volume</a:t>
            </a:r>
            <a:r>
              <a:rPr b="0" i="0" lang="en-US" sz="1800" u="none" cap="none" strike="noStrike">
                <a:solidFill>
                  <a:srgbClr val="212121"/>
                </a:solidFill>
                <a:latin typeface="Roboto"/>
                <a:ea typeface="Roboto"/>
                <a:cs typeface="Roboto"/>
                <a:sym typeface="Roboto"/>
              </a:rPr>
              <a:t> abstraction addresses both of these issues.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30"/>
          <p:cNvSpPr txBox="1"/>
          <p:nvPr/>
        </p:nvSpPr>
        <p:spPr>
          <a:xfrm>
            <a:off x="762000" y="4572000"/>
            <a:ext cx="67056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t>
            </a:r>
            <a:r>
              <a:rPr b="0" i="0" lang="en-US" sz="1800" u="none" cap="none" strike="noStrike">
                <a:solidFill>
                  <a:schemeClr val="dk1"/>
                </a:solidFill>
                <a:latin typeface="Arial"/>
                <a:ea typeface="Arial"/>
                <a:cs typeface="Arial"/>
                <a:sym typeface="Arial"/>
              </a:rPr>
              <a:t>Volumes are based on a wide assortment of underlying storage provides. Every major public cloud (including Azure) has several options for volume storage</a:t>
            </a:r>
            <a:endParaRPr b="0" i="0" sz="1800" u="none" cap="none" strike="noStrike">
              <a:solidFill>
                <a:schemeClr val="dk1"/>
              </a:solidFill>
              <a:latin typeface="Arial"/>
              <a:ea typeface="Arial"/>
              <a:cs typeface="Arial"/>
              <a:sym typeface="Arial"/>
            </a:endParaRPr>
          </a:p>
        </p:txBody>
      </p:sp>
      <p:pic>
        <p:nvPicPr>
          <p:cNvPr id="904" name="Google Shape;904;p130"/>
          <p:cNvPicPr preferRelativeResize="0"/>
          <p:nvPr/>
        </p:nvPicPr>
        <p:blipFill rotWithShape="1">
          <a:blip r:embed="rId3">
            <a:alphaModFix/>
          </a:blip>
          <a:srcRect b="0" l="0" r="0" t="0"/>
          <a:stretch/>
        </p:blipFill>
        <p:spPr>
          <a:xfrm>
            <a:off x="762000" y="1752600"/>
            <a:ext cx="7480300" cy="2336800"/>
          </a:xfrm>
          <a:prstGeom prst="rect">
            <a:avLst/>
          </a:prstGeom>
          <a:noFill/>
          <a:ln>
            <a:noFill/>
          </a:ln>
        </p:spPr>
      </p:pic>
      <p:sp>
        <p:nvSpPr>
          <p:cNvPr id="905" name="Google Shape;905;p130"/>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Volumes</a:t>
            </a:r>
            <a:endParaRPr b="1" i="0" sz="3600" u="none" cap="none" strike="noStrike">
              <a:solidFill>
                <a:schemeClr val="accent3"/>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Google Shape;910;p131"/>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Persistent Volumes</a:t>
            </a:r>
            <a:endParaRPr b="1" i="0" sz="3600" u="none" cap="none" strike="noStrike">
              <a:solidFill>
                <a:schemeClr val="accent3"/>
              </a:solidFill>
              <a:latin typeface="Calibri"/>
              <a:ea typeface="Calibri"/>
              <a:cs typeface="Calibri"/>
              <a:sym typeface="Calibri"/>
            </a:endParaRPr>
          </a:p>
        </p:txBody>
      </p:sp>
      <p:sp>
        <p:nvSpPr>
          <p:cNvPr id="911" name="Google Shape;911;p131"/>
          <p:cNvSpPr txBox="1"/>
          <p:nvPr>
            <p:ph idx="1" type="body"/>
          </p:nvPr>
        </p:nvSpPr>
        <p:spPr>
          <a:xfrm>
            <a:off x="457200" y="1705100"/>
            <a:ext cx="8058000" cy="316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600"/>
              </a:spcBef>
              <a:spcAft>
                <a:spcPts val="0"/>
              </a:spcAft>
              <a:buClr>
                <a:schemeClr val="dk1"/>
              </a:buClr>
              <a:buSzPts val="1100"/>
              <a:buFont typeface="Arial"/>
              <a:buNone/>
            </a:pPr>
            <a:r>
              <a:rPr b="0" lang="en-US" sz="1800"/>
              <a:t>Managing storage is a distinct problem from managing compute. The PersistentVolume subsystem provides an API for users and administrators that abstracts details of how storage is provided from how it is consumed. </a:t>
            </a:r>
            <a:endParaRPr b="0" sz="1800"/>
          </a:p>
          <a:p>
            <a:pPr indent="0" lvl="0" marL="0" marR="0" rtl="0" algn="l">
              <a:lnSpc>
                <a:spcPct val="90000"/>
              </a:lnSpc>
              <a:spcBef>
                <a:spcPts val="600"/>
              </a:spcBef>
              <a:spcAft>
                <a:spcPts val="0"/>
              </a:spcAft>
              <a:buClr>
                <a:schemeClr val="dk1"/>
              </a:buClr>
              <a:buSzPts val="1100"/>
              <a:buFont typeface="Arial"/>
              <a:buNone/>
            </a:pPr>
            <a:r>
              <a:rPr b="0" lang="en-US" sz="1800"/>
              <a:t>A </a:t>
            </a:r>
            <a:r>
              <a:rPr b="0" lang="en-US" sz="1800" u="sng"/>
              <a:t>PersistentVolume</a:t>
            </a:r>
            <a:r>
              <a:rPr b="0" lang="en-US" sz="1800"/>
              <a:t> (PV) is a piece of storage in the cluster that has been provisioned by an administrator. It is a resource in the cluster just like a node is a cluster resource. PVs are volume plugins like Volumes, but have a </a:t>
            </a:r>
            <a:r>
              <a:rPr b="0" lang="en-US" sz="1800" u="sng"/>
              <a:t>lifecycle independent of any individual pod </a:t>
            </a:r>
            <a:r>
              <a:rPr b="0" lang="en-US" sz="1800"/>
              <a:t>that uses the PV. This API object captures the details of the implementation of the storage, be that NFS, iSCSI, or a cloud-provider-specific storage system.</a:t>
            </a:r>
            <a:endParaRPr b="0" sz="1800"/>
          </a:p>
          <a:p>
            <a:pPr indent="0" lvl="0" marL="0" marR="0" rtl="0" algn="l">
              <a:lnSpc>
                <a:spcPct val="90000"/>
              </a:lnSpc>
              <a:spcBef>
                <a:spcPts val="600"/>
              </a:spcBef>
              <a:spcAft>
                <a:spcPts val="0"/>
              </a:spcAft>
              <a:buSzPts val="1260"/>
              <a:buNone/>
            </a:pPr>
            <a:r>
              <a:t/>
            </a:r>
            <a:endParaRPr b="0" sz="1400"/>
          </a:p>
        </p:txBody>
      </p:sp>
      <p:sp>
        <p:nvSpPr>
          <p:cNvPr id="912" name="Google Shape;912;p131"/>
          <p:cNvSpPr txBox="1"/>
          <p:nvPr/>
        </p:nvSpPr>
        <p:spPr>
          <a:xfrm>
            <a:off x="628650" y="1143000"/>
            <a:ext cx="7886700" cy="6096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Persistent storage in a cluster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p132"/>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Persistent Volumes</a:t>
            </a:r>
            <a:endParaRPr b="1" i="0" sz="3600" u="none" cap="none" strike="noStrike">
              <a:solidFill>
                <a:schemeClr val="accent3"/>
              </a:solidFill>
              <a:latin typeface="Calibri"/>
              <a:ea typeface="Calibri"/>
              <a:cs typeface="Calibri"/>
              <a:sym typeface="Calibri"/>
            </a:endParaRPr>
          </a:p>
        </p:txBody>
      </p:sp>
      <p:sp>
        <p:nvSpPr>
          <p:cNvPr id="918" name="Google Shape;918;p132"/>
          <p:cNvSpPr txBox="1"/>
          <p:nvPr>
            <p:ph idx="1" type="body"/>
          </p:nvPr>
        </p:nvSpPr>
        <p:spPr>
          <a:xfrm>
            <a:off x="457200" y="1705096"/>
            <a:ext cx="8058000" cy="2333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Separate to </a:t>
            </a:r>
            <a:r>
              <a:rPr b="1" i="0" lang="en-US" sz="2000" u="none" cap="none" strike="noStrike">
                <a:solidFill>
                  <a:schemeClr val="dk1"/>
                </a:solidFill>
                <a:latin typeface="Calibri"/>
                <a:ea typeface="Calibri"/>
                <a:cs typeface="Calibri"/>
                <a:sym typeface="Calibri"/>
              </a:rPr>
              <a:t>PersistentVolumeClaim</a:t>
            </a:r>
            <a:r>
              <a:rPr b="0" i="0" lang="en-US" sz="2000" u="none" cap="none" strike="noStrike">
                <a:solidFill>
                  <a:schemeClr val="dk1"/>
                </a:solidFill>
                <a:latin typeface="Calibri"/>
                <a:ea typeface="Calibri"/>
                <a:cs typeface="Calibri"/>
                <a:sym typeface="Calibri"/>
              </a:rPr>
              <a:t>, which is a request for storage.</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May be created ahead of time in a static manner for use by a cluster</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May be created dynamically from available, unclaimed resources</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May be freed and passed from user to user so care should be taken to delete contents when done with use</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Critical for Stateful containers</a:t>
            </a:r>
            <a:endParaRPr/>
          </a:p>
        </p:txBody>
      </p:sp>
      <p:sp>
        <p:nvSpPr>
          <p:cNvPr id="919" name="Google Shape;919;p132"/>
          <p:cNvSpPr txBox="1"/>
          <p:nvPr/>
        </p:nvSpPr>
        <p:spPr>
          <a:xfrm>
            <a:off x="628650" y="1143000"/>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Persistent storage in a cluster</a:t>
            </a:r>
            <a:endParaRPr b="0" i="0" sz="1400" u="none" cap="none" strike="noStrike">
              <a:solidFill>
                <a:srgbClr val="000000"/>
              </a:solidFill>
              <a:latin typeface="Arial"/>
              <a:ea typeface="Arial"/>
              <a:cs typeface="Arial"/>
              <a:sym typeface="Arial"/>
            </a:endParaRPr>
          </a:p>
        </p:txBody>
      </p:sp>
      <p:pic>
        <p:nvPicPr>
          <p:cNvPr id="920" name="Google Shape;920;p132"/>
          <p:cNvPicPr preferRelativeResize="0"/>
          <p:nvPr/>
        </p:nvPicPr>
        <p:blipFill rotWithShape="1">
          <a:blip r:embed="rId3">
            <a:alphaModFix/>
          </a:blip>
          <a:srcRect b="0" l="0" r="0" t="0"/>
          <a:stretch/>
        </p:blipFill>
        <p:spPr>
          <a:xfrm>
            <a:off x="952500" y="4038600"/>
            <a:ext cx="7238999" cy="149433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Google Shape;925;p133"/>
          <p:cNvSpPr txBox="1"/>
          <p:nvPr>
            <p:ph type="title"/>
          </p:nvPr>
        </p:nvSpPr>
        <p:spPr>
          <a:xfrm>
            <a:off x="628650" y="365129"/>
            <a:ext cx="7886700" cy="587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3600"/>
              <a:buFont typeface="Calibri"/>
              <a:buNone/>
            </a:pPr>
            <a:r>
              <a:rPr lang="en-US"/>
              <a:t>Exercise 3.1 Wordpress on Kubernetes</a:t>
            </a:r>
            <a:endParaRPr/>
          </a:p>
        </p:txBody>
      </p:sp>
      <p:sp>
        <p:nvSpPr>
          <p:cNvPr id="926" name="Google Shape;926;p133"/>
          <p:cNvSpPr txBox="1"/>
          <p:nvPr>
            <p:ph idx="1" type="body"/>
          </p:nvPr>
        </p:nvSpPr>
        <p:spPr>
          <a:xfrm>
            <a:off x="628650" y="1524001"/>
            <a:ext cx="7077000" cy="167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160"/>
              <a:buNone/>
            </a:pPr>
            <a:r>
              <a:t/>
            </a:r>
            <a:endParaRPr sz="2400"/>
          </a:p>
          <a:p>
            <a:pPr indent="-514350" lvl="0" marL="514350" rtl="0" algn="l">
              <a:lnSpc>
                <a:spcPct val="90000"/>
              </a:lnSpc>
              <a:spcBef>
                <a:spcPts val="480"/>
              </a:spcBef>
              <a:spcAft>
                <a:spcPts val="0"/>
              </a:spcAft>
              <a:buSzPts val="2160"/>
              <a:buFont typeface="Calibri"/>
              <a:buAutoNum type="arabicPeriod"/>
            </a:pPr>
            <a:r>
              <a:rPr lang="en-US" sz="2400"/>
              <a:t>Create persistent volume</a:t>
            </a:r>
            <a:endParaRPr/>
          </a:p>
          <a:p>
            <a:pPr indent="-514350" lvl="0" marL="514350" rtl="0" algn="l">
              <a:lnSpc>
                <a:spcPct val="90000"/>
              </a:lnSpc>
              <a:spcBef>
                <a:spcPts val="480"/>
              </a:spcBef>
              <a:spcAft>
                <a:spcPts val="0"/>
              </a:spcAft>
              <a:buSzPts val="2160"/>
              <a:buFont typeface="Calibri"/>
              <a:buAutoNum type="arabicPeriod"/>
            </a:pPr>
            <a:r>
              <a:rPr lang="en-US" sz="2400"/>
              <a:t>Create secret for MySQL password</a:t>
            </a:r>
            <a:endParaRPr/>
          </a:p>
          <a:p>
            <a:pPr indent="-514350" lvl="0" marL="514350" rtl="0" algn="l">
              <a:lnSpc>
                <a:spcPct val="90000"/>
              </a:lnSpc>
              <a:spcBef>
                <a:spcPts val="480"/>
              </a:spcBef>
              <a:spcAft>
                <a:spcPts val="0"/>
              </a:spcAft>
              <a:buSzPts val="2160"/>
              <a:buFont typeface="Calibri"/>
              <a:buAutoNum type="arabicPeriod"/>
            </a:pPr>
            <a:r>
              <a:rPr lang="en-US" sz="2400"/>
              <a:t>Launch Wordpress</a:t>
            </a:r>
            <a:endParaRPr sz="2400"/>
          </a:p>
          <a:p>
            <a:pPr indent="-377190" lvl="0" marL="514350" rtl="0" algn="l">
              <a:lnSpc>
                <a:spcPct val="90000"/>
              </a:lnSpc>
              <a:spcBef>
                <a:spcPts val="480"/>
              </a:spcBef>
              <a:spcAft>
                <a:spcPts val="0"/>
              </a:spcAft>
              <a:buSzPts val="2160"/>
              <a:buFont typeface="Calibri"/>
              <a:buNone/>
            </a:pPr>
            <a:r>
              <a:t/>
            </a:r>
            <a:endParaRPr sz="2400"/>
          </a:p>
        </p:txBody>
      </p:sp>
      <p:grpSp>
        <p:nvGrpSpPr>
          <p:cNvPr id="927" name="Google Shape;927;p133"/>
          <p:cNvGrpSpPr/>
          <p:nvPr/>
        </p:nvGrpSpPr>
        <p:grpSpPr>
          <a:xfrm>
            <a:off x="914400" y="790903"/>
            <a:ext cx="6791325" cy="1190296"/>
            <a:chOff x="1219200" y="3000703"/>
            <a:chExt cx="4765842" cy="1190296"/>
          </a:xfrm>
        </p:grpSpPr>
        <p:pic>
          <p:nvPicPr>
            <p:cNvPr descr="icon of person performing a computer lab" id="928" name="Google Shape;928;p133" title="icon of person performing a computer lab"/>
            <p:cNvPicPr preferRelativeResize="0"/>
            <p:nvPr/>
          </p:nvPicPr>
          <p:blipFill rotWithShape="1">
            <a:blip r:embed="rId3">
              <a:alphaModFix/>
            </a:blip>
            <a:srcRect b="0" l="0" r="0" t="0"/>
            <a:stretch/>
          </p:blipFill>
          <p:spPr>
            <a:xfrm>
              <a:off x="1219200" y="3000703"/>
              <a:ext cx="1066800" cy="1066800"/>
            </a:xfrm>
            <a:prstGeom prst="rect">
              <a:avLst/>
            </a:prstGeom>
            <a:noFill/>
            <a:ln>
              <a:noFill/>
            </a:ln>
          </p:spPr>
        </p:pic>
        <p:sp>
          <p:nvSpPr>
            <p:cNvPr id="929" name="Google Shape;929;p133"/>
            <p:cNvSpPr txBox="1"/>
            <p:nvPr/>
          </p:nvSpPr>
          <p:spPr>
            <a:xfrm>
              <a:off x="2556042" y="3162299"/>
              <a:ext cx="3429000" cy="1028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F7F7F"/>
                </a:buClr>
                <a:buSzPts val="700"/>
                <a:buFont typeface="Calibri"/>
                <a:buNone/>
              </a:pPr>
              <a:r>
                <a:rPr b="1" lang="en-US" sz="2800">
                  <a:solidFill>
                    <a:srgbClr val="7F7F7F"/>
                  </a:solidFill>
                  <a:latin typeface="Calibri"/>
                  <a:ea typeface="Calibri"/>
                  <a:cs typeface="Calibri"/>
                  <a:sym typeface="Calibri"/>
                </a:rPr>
                <a:t>CLASSROOM WORK 30 minutes</a:t>
              </a:r>
              <a:endParaRPr/>
            </a:p>
          </p:txBody>
        </p:sp>
        <p:cxnSp>
          <p:nvCxnSpPr>
            <p:cNvPr id="930" name="Google Shape;930;p133"/>
            <p:cNvCxnSpPr/>
            <p:nvPr/>
          </p:nvCxnSpPr>
          <p:spPr>
            <a:xfrm>
              <a:off x="2739189"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931" name="Google Shape;931;p133"/>
            <p:cNvCxnSpPr/>
            <p:nvPr/>
          </p:nvCxnSpPr>
          <p:spPr>
            <a:xfrm>
              <a:off x="2739189" y="39624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932" name="Google Shape;932;p133"/>
          <p:cNvSpPr/>
          <p:nvPr/>
        </p:nvSpPr>
        <p:spPr>
          <a:xfrm>
            <a:off x="285750" y="3253409"/>
            <a:ext cx="8572500" cy="3693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Source code:</a:t>
            </a:r>
            <a:endParaRPr/>
          </a:p>
          <a:p>
            <a:pPr indent="0" lvl="0" marL="0" marR="0" rtl="0" algn="l">
              <a:spcBef>
                <a:spcPts val="0"/>
              </a:spcBef>
              <a:spcAft>
                <a:spcPts val="0"/>
              </a:spcAft>
              <a:buNone/>
            </a:pPr>
            <a:r>
              <a:rPr lang="en-US" sz="1800" u="sng">
                <a:solidFill>
                  <a:schemeClr val="hlink"/>
                </a:solidFill>
                <a:latin typeface="Arial"/>
                <a:ea typeface="Arial"/>
                <a:cs typeface="Arial"/>
                <a:sym typeface="Arial"/>
                <a:hlinkClick r:id="rId4"/>
              </a:rPr>
              <a:t>https://github.com/techtown-training/</a:t>
            </a:r>
            <a:r>
              <a:rPr lang="en-US" sz="1800" u="sng">
                <a:solidFill>
                  <a:schemeClr val="hlink"/>
                </a:solidFill>
                <a:hlinkClick r:id="rId5"/>
              </a:rPr>
              <a:t>kubernetes-intro</a:t>
            </a:r>
            <a:r>
              <a:rPr lang="en-US" sz="1800" u="sng">
                <a:solidFill>
                  <a:schemeClr val="hlink"/>
                </a:solidFill>
                <a:latin typeface="Arial"/>
                <a:ea typeface="Arial"/>
                <a:cs typeface="Arial"/>
                <a:sym typeface="Arial"/>
                <a:hlinkClick r:id="rId6"/>
              </a:rPr>
              <a:t>/tree/master/exercise/src_code/kubernetes_additional_exercise/ex3.1</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Step by step instruction</a:t>
            </a:r>
            <a:endParaRPr/>
          </a:p>
          <a:p>
            <a:pPr indent="0" lvl="0" marL="0" marR="0" rtl="0" algn="l">
              <a:spcBef>
                <a:spcPts val="0"/>
              </a:spcBef>
              <a:spcAft>
                <a:spcPts val="0"/>
              </a:spcAft>
              <a:buNone/>
            </a:pPr>
            <a:r>
              <a:rPr lang="en-US" sz="1800" u="sng">
                <a:solidFill>
                  <a:schemeClr val="hlink"/>
                </a:solidFill>
                <a:latin typeface="Arial"/>
                <a:ea typeface="Arial"/>
                <a:cs typeface="Arial"/>
                <a:sym typeface="Arial"/>
                <a:hlinkClick r:id="rId7"/>
              </a:rPr>
              <a:t>https://github.com/techtown-training/</a:t>
            </a:r>
            <a:r>
              <a:rPr lang="en-US" sz="1800" u="sng">
                <a:solidFill>
                  <a:schemeClr val="hlink"/>
                </a:solidFill>
                <a:hlinkClick r:id="rId8"/>
              </a:rPr>
              <a:t>kubernetes-intro</a:t>
            </a:r>
            <a:r>
              <a:rPr lang="en-US" sz="1800" u="sng">
                <a:solidFill>
                  <a:schemeClr val="hlink"/>
                </a:solidFill>
                <a:latin typeface="Arial"/>
                <a:ea typeface="Arial"/>
                <a:cs typeface="Arial"/>
                <a:sym typeface="Arial"/>
                <a:hlinkClick r:id="rId9"/>
              </a:rPr>
              <a:t>/blob/master/exercise/exercise3.1-create_pv.md</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u="sng">
              <a:solidFill>
                <a:schemeClr val="hlink"/>
              </a:solidFill>
              <a:latin typeface="Arial"/>
              <a:ea typeface="Arial"/>
              <a:cs typeface="Arial"/>
              <a:sym typeface="Arial"/>
              <a:hlinkClick r:id="rId10"/>
            </a:endParaRPr>
          </a:p>
          <a:p>
            <a:pPr indent="0" lvl="0" marL="0" marR="0" rtl="0" algn="l">
              <a:spcBef>
                <a:spcPts val="0"/>
              </a:spcBef>
              <a:spcAft>
                <a:spcPts val="0"/>
              </a:spcAft>
              <a:buNone/>
            </a:pPr>
            <a:r>
              <a:rPr lang="en-US" sz="1800" u="sng">
                <a:solidFill>
                  <a:schemeClr val="hlink"/>
                </a:solidFill>
                <a:latin typeface="Arial"/>
                <a:ea typeface="Arial"/>
                <a:cs typeface="Arial"/>
                <a:sym typeface="Arial"/>
                <a:hlinkClick r:id="rId11"/>
              </a:rPr>
              <a:t>https://github.com/techtown-training/</a:t>
            </a:r>
            <a:r>
              <a:rPr lang="en-US" sz="1800" u="sng">
                <a:solidFill>
                  <a:schemeClr val="hlink"/>
                </a:solidFill>
                <a:hlinkClick r:id="rId12"/>
              </a:rPr>
              <a:t>kubernetes-intro</a:t>
            </a:r>
            <a:r>
              <a:rPr lang="en-US" sz="1800" u="sng">
                <a:solidFill>
                  <a:schemeClr val="hlink"/>
                </a:solidFill>
                <a:latin typeface="Arial"/>
                <a:ea typeface="Arial"/>
                <a:cs typeface="Arial"/>
                <a:sym typeface="Arial"/>
                <a:hlinkClick r:id="rId13"/>
              </a:rPr>
              <a:t>/blob/master/exercise/exercise3.1-create_volumes.md</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134"/>
          <p:cNvSpPr txBox="1"/>
          <p:nvPr>
            <p:ph type="title"/>
          </p:nvPr>
        </p:nvSpPr>
        <p:spPr>
          <a:xfrm>
            <a:off x="115784" y="76906"/>
            <a:ext cx="8394900" cy="1709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5400"/>
              <a:buFont typeface="Calibri"/>
              <a:buNone/>
            </a:pPr>
            <a:r>
              <a:rPr b="1" i="0" lang="en-US" sz="5400" u="none" cap="none" strike="noStrike">
                <a:solidFill>
                  <a:schemeClr val="accent3"/>
                </a:solidFill>
                <a:latin typeface="Calibri"/>
                <a:ea typeface="Calibri"/>
                <a:cs typeface="Calibri"/>
                <a:sym typeface="Calibri"/>
              </a:rPr>
              <a:t>Introduction to Kubernetes</a:t>
            </a:r>
            <a:endParaRPr b="1" i="0" sz="5400" u="none" cap="none" strike="noStrike">
              <a:solidFill>
                <a:schemeClr val="accent3"/>
              </a:solidFill>
              <a:latin typeface="Calibri"/>
              <a:ea typeface="Calibri"/>
              <a:cs typeface="Calibri"/>
              <a:sym typeface="Calibri"/>
            </a:endParaRPr>
          </a:p>
        </p:txBody>
      </p:sp>
      <p:sp>
        <p:nvSpPr>
          <p:cNvPr id="938" name="Google Shape;938;p134"/>
          <p:cNvSpPr txBox="1"/>
          <p:nvPr>
            <p:ph idx="1" type="body"/>
          </p:nvPr>
        </p:nvSpPr>
        <p:spPr>
          <a:xfrm>
            <a:off x="623888" y="4589468"/>
            <a:ext cx="7886700" cy="150018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1" i="0" lang="en-US" sz="2400" u="none" cap="none" strike="noStrike">
                <a:solidFill>
                  <a:srgbClr val="888888"/>
                </a:solidFill>
                <a:latin typeface="Calibri"/>
                <a:ea typeface="Calibri"/>
                <a:cs typeface="Calibri"/>
                <a:sym typeface="Calibri"/>
              </a:rPr>
              <a:t>Part </a:t>
            </a:r>
            <a:r>
              <a:rPr lang="en-US"/>
              <a:t>2</a:t>
            </a:r>
            <a:r>
              <a:rPr b="1" i="0" lang="en-US" sz="2400" u="none" cap="none" strike="noStrike">
                <a:solidFill>
                  <a:srgbClr val="888888"/>
                </a:solidFill>
                <a:latin typeface="Calibri"/>
                <a:ea typeface="Calibri"/>
                <a:cs typeface="Calibri"/>
                <a:sym typeface="Calibri"/>
              </a:rPr>
              <a:t>: </a:t>
            </a:r>
            <a:endParaRPr b="1" i="0" sz="2400" u="none" cap="none" strike="noStrike">
              <a:solidFill>
                <a:srgbClr val="888888"/>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Town Theme2">
  <a:themeElements>
    <a:clrScheme name="TechtownTraining">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chTown">
  <a:themeElements>
    <a:clrScheme name="TechtownTraining">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